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01" r:id="rId1"/>
  </p:sldMasterIdLst>
  <p:notesMasterIdLst>
    <p:notesMasterId r:id="rId84"/>
  </p:notesMasterIdLst>
  <p:sldIdLst>
    <p:sldId id="256" r:id="rId2"/>
    <p:sldId id="287" r:id="rId3"/>
    <p:sldId id="549" r:id="rId4"/>
    <p:sldId id="550" r:id="rId5"/>
    <p:sldId id="551" r:id="rId6"/>
    <p:sldId id="552" r:id="rId7"/>
    <p:sldId id="544" r:id="rId8"/>
    <p:sldId id="547" r:id="rId9"/>
    <p:sldId id="548" r:id="rId10"/>
    <p:sldId id="538" r:id="rId11"/>
    <p:sldId id="299" r:id="rId12"/>
    <p:sldId id="263" r:id="rId13"/>
    <p:sldId id="288" r:id="rId14"/>
    <p:sldId id="537" r:id="rId15"/>
    <p:sldId id="509" r:id="rId16"/>
    <p:sldId id="602" r:id="rId17"/>
    <p:sldId id="559" r:id="rId18"/>
    <p:sldId id="560" r:id="rId19"/>
    <p:sldId id="561" r:id="rId20"/>
    <p:sldId id="553" r:id="rId21"/>
    <p:sldId id="554" r:id="rId22"/>
    <p:sldId id="555" r:id="rId23"/>
    <p:sldId id="556" r:id="rId24"/>
    <p:sldId id="557" r:id="rId25"/>
    <p:sldId id="558" r:id="rId26"/>
    <p:sldId id="582" r:id="rId27"/>
    <p:sldId id="583" r:id="rId28"/>
    <p:sldId id="580" r:id="rId29"/>
    <p:sldId id="581" r:id="rId30"/>
    <p:sldId id="562" r:id="rId31"/>
    <p:sldId id="563" r:id="rId32"/>
    <p:sldId id="564" r:id="rId33"/>
    <p:sldId id="565" r:id="rId34"/>
    <p:sldId id="566" r:id="rId35"/>
    <p:sldId id="567" r:id="rId36"/>
    <p:sldId id="568" r:id="rId37"/>
    <p:sldId id="569" r:id="rId38"/>
    <p:sldId id="570" r:id="rId39"/>
    <p:sldId id="571" r:id="rId40"/>
    <p:sldId id="572" r:id="rId41"/>
    <p:sldId id="573" r:id="rId42"/>
    <p:sldId id="574" r:id="rId43"/>
    <p:sldId id="575" r:id="rId44"/>
    <p:sldId id="576" r:id="rId45"/>
    <p:sldId id="577" r:id="rId46"/>
    <p:sldId id="578" r:id="rId47"/>
    <p:sldId id="579" r:id="rId48"/>
    <p:sldId id="600" r:id="rId49"/>
    <p:sldId id="601" r:id="rId50"/>
    <p:sldId id="421" r:id="rId51"/>
    <p:sldId id="468" r:id="rId52"/>
    <p:sldId id="487" r:id="rId53"/>
    <p:sldId id="485" r:id="rId54"/>
    <p:sldId id="486" r:id="rId55"/>
    <p:sldId id="489" r:id="rId56"/>
    <p:sldId id="488" r:id="rId57"/>
    <p:sldId id="491" r:id="rId58"/>
    <p:sldId id="490" r:id="rId59"/>
    <p:sldId id="503" r:id="rId60"/>
    <p:sldId id="504" r:id="rId61"/>
    <p:sldId id="524" r:id="rId62"/>
    <p:sldId id="528" r:id="rId63"/>
    <p:sldId id="529" r:id="rId64"/>
    <p:sldId id="530" r:id="rId65"/>
    <p:sldId id="531" r:id="rId66"/>
    <p:sldId id="589" r:id="rId67"/>
    <p:sldId id="590" r:id="rId68"/>
    <p:sldId id="591" r:id="rId69"/>
    <p:sldId id="535" r:id="rId70"/>
    <p:sldId id="536" r:id="rId71"/>
    <p:sldId id="594" r:id="rId72"/>
    <p:sldId id="595" r:id="rId73"/>
    <p:sldId id="604" r:id="rId74"/>
    <p:sldId id="603" r:id="rId75"/>
    <p:sldId id="593" r:id="rId76"/>
    <p:sldId id="592" r:id="rId77"/>
    <p:sldId id="532" r:id="rId78"/>
    <p:sldId id="534" r:id="rId79"/>
    <p:sldId id="596" r:id="rId80"/>
    <p:sldId id="597" r:id="rId81"/>
    <p:sldId id="598" r:id="rId82"/>
    <p:sldId id="599" r:id="rId83"/>
  </p:sldIdLst>
  <p:sldSz cx="9144000" cy="6858000" type="screen4x3"/>
  <p:notesSz cx="7010400" cy="9296400"/>
  <p:embeddedFontLst>
    <p:embeddedFont>
      <p:font typeface="Calibri Light" panose="020F0302020204030204" pitchFamily="34" charset="0"/>
      <p:regular r:id="rId85"/>
      <p:italic r:id="rId86"/>
    </p:embeddedFont>
    <p:embeddedFont>
      <p:font typeface="Calibri" panose="020F0502020204030204" pitchFamily="34" charset="0"/>
      <p:regular r:id="rId87"/>
      <p:bold r:id="rId88"/>
      <p:italic r:id="rId89"/>
      <p:boldItalic r:id="rId9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24" autoAdjust="0"/>
    <p:restoredTop sz="94660"/>
  </p:normalViewPr>
  <p:slideViewPr>
    <p:cSldViewPr snapToGrid="0">
      <p:cViewPr varScale="1">
        <p:scale>
          <a:sx n="83" d="100"/>
          <a:sy n="83" d="100"/>
        </p:scale>
        <p:origin x="1075" y="-1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font" Target="fonts/font5.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6.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1.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4.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2.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3.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D35CE56C-CB95-4338-9CAF-32644FD097BB}" type="datetimeFigureOut">
              <a:rPr lang="en-US" smtClean="0"/>
              <a:t>3/13/2017</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874461F5-D1AB-40BD-9C6A-4A568341CDE7}" type="slidenum">
              <a:rPr lang="en-US" smtClean="0"/>
              <a:t>‹#›</a:t>
            </a:fld>
            <a:endParaRPr lang="en-US"/>
          </a:p>
        </p:txBody>
      </p:sp>
    </p:spTree>
    <p:extLst>
      <p:ext uri="{BB962C8B-B14F-4D97-AF65-F5344CB8AC3E}">
        <p14:creationId xmlns:p14="http://schemas.microsoft.com/office/powerpoint/2010/main" val="2867732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30000" dirty="0" smtClean="0">
                <a:solidFill>
                  <a:schemeClr val="tx1"/>
                </a:solidFill>
                <a:latin typeface="+mn-lt"/>
                <a:ea typeface="+mn-ea"/>
                <a:cs typeface="+mn-cs"/>
              </a:rPr>
              <a:t>Following a review and analysis of current conditions in Jefferson, an extensive public engagement process, and a comprehensive review of previous plans and proposals for the city, faculty and staff at the Carl Vinson Institute of Government collaborated with the citizen-led Jefferson RSVP Steering Committee to develop a guiding masterplan for the future of downtown Jefferson. This plan is intended to address the top issues that emerged during public input sessions with citizens from throughout the community, including addressing downtown parking, linking downtown with surrounding neighborhoods, connecting to new residents and visitors, improving downtown parks and recreation options, addressing the appearance of major corridors, and creating a local destination downtown. Within the plan, these issues are addressed by extending streetscaping improvements, shade, and sidewalks throughout downtown; creating an outdoor venue and greenway trail; and continuing to establish downtown Jefferson as a vibrant local destination by attracting appropriate infill development.</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14</a:t>
            </a:fld>
            <a:endParaRPr lang="en-US"/>
          </a:p>
        </p:txBody>
      </p:sp>
    </p:spTree>
    <p:extLst>
      <p:ext uri="{BB962C8B-B14F-4D97-AF65-F5344CB8AC3E}">
        <p14:creationId xmlns:p14="http://schemas.microsoft.com/office/powerpoint/2010/main" val="264978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Woodbine Cemetery, Before</a:t>
            </a:r>
          </a:p>
          <a:p>
            <a:pPr rtl="0"/>
            <a:r>
              <a:rPr lang="en-US" sz="1200" b="0" i="0" u="none" strike="noStrike" kern="1200" baseline="30000" dirty="0" smtClean="0">
                <a:solidFill>
                  <a:schemeClr val="tx1"/>
                </a:solidFill>
                <a:latin typeface="+mn-lt"/>
                <a:ea typeface="+mn-ea"/>
                <a:cs typeface="+mn-cs"/>
              </a:rPr>
              <a:t>This photo shows a view of the tranquil, beautiful, and historic Woodbine-Jefferson cemetery.</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32</a:t>
            </a:fld>
            <a:endParaRPr lang="en-US"/>
          </a:p>
        </p:txBody>
      </p:sp>
    </p:spTree>
    <p:extLst>
      <p:ext uri="{BB962C8B-B14F-4D97-AF65-F5344CB8AC3E}">
        <p14:creationId xmlns:p14="http://schemas.microsoft.com/office/powerpoint/2010/main" val="2215904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Amphitheater /</a:t>
            </a:r>
          </a:p>
          <a:p>
            <a:pPr rtl="0"/>
            <a:r>
              <a:rPr lang="en-US" sz="1200" b="1" i="0" u="none" strike="noStrike" kern="1200" baseline="30000" dirty="0" smtClean="0">
                <a:solidFill>
                  <a:schemeClr val="tx1"/>
                </a:solidFill>
                <a:latin typeface="+mn-lt"/>
                <a:ea typeface="+mn-ea"/>
                <a:cs typeface="+mn-cs"/>
              </a:rPr>
              <a:t>Music Venue, Plan View</a:t>
            </a:r>
          </a:p>
          <a:p>
            <a:pPr rtl="0"/>
            <a:r>
              <a:rPr lang="en-US" sz="1200" b="0" i="0" u="none" strike="noStrike" kern="1200" baseline="30000" dirty="0" smtClean="0">
                <a:solidFill>
                  <a:schemeClr val="tx1"/>
                </a:solidFill>
                <a:latin typeface="+mn-lt"/>
                <a:ea typeface="+mn-ea"/>
                <a:cs typeface="+mn-cs"/>
              </a:rPr>
              <a:t>This plan view shows what the new </a:t>
            </a:r>
            <a:r>
              <a:rPr lang="en-US" sz="1200" b="0" i="0" u="none" strike="noStrike" kern="1200" baseline="30000" dirty="0" err="1" smtClean="0">
                <a:solidFill>
                  <a:schemeClr val="tx1"/>
                </a:solidFill>
                <a:latin typeface="+mn-lt"/>
                <a:ea typeface="+mn-ea"/>
                <a:cs typeface="+mn-cs"/>
              </a:rPr>
              <a:t>ampitheater</a:t>
            </a:r>
            <a:r>
              <a:rPr lang="en-US" sz="1200" b="0" i="0" u="none" strike="noStrike" kern="1200" baseline="30000" dirty="0" smtClean="0">
                <a:solidFill>
                  <a:schemeClr val="tx1"/>
                </a:solidFill>
                <a:latin typeface="+mn-lt"/>
                <a:ea typeface="+mn-ea"/>
                <a:cs typeface="+mn-cs"/>
              </a:rPr>
              <a:t> could look like. </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33</a:t>
            </a:fld>
            <a:endParaRPr lang="en-US"/>
          </a:p>
        </p:txBody>
      </p:sp>
    </p:spTree>
    <p:extLst>
      <p:ext uri="{BB962C8B-B14F-4D97-AF65-F5344CB8AC3E}">
        <p14:creationId xmlns:p14="http://schemas.microsoft.com/office/powerpoint/2010/main" val="2888902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Amphitheater / Music Venue, Before</a:t>
            </a:r>
          </a:p>
          <a:p>
            <a:pPr rtl="0"/>
            <a:r>
              <a:rPr lang="en-US" sz="1200" b="0" i="0" u="none" strike="noStrike" kern="1200" baseline="30000" dirty="0" smtClean="0">
                <a:solidFill>
                  <a:schemeClr val="tx1"/>
                </a:solidFill>
                <a:latin typeface="+mn-lt"/>
                <a:ea typeface="+mn-ea"/>
                <a:cs typeface="+mn-cs"/>
              </a:rPr>
              <a:t>Located adjacent to the Reverend V.S. </a:t>
            </a:r>
            <a:r>
              <a:rPr lang="en-US" sz="1200" b="0" i="0" u="none" strike="noStrike" kern="1200" baseline="30000" dirty="0" err="1" smtClean="0">
                <a:solidFill>
                  <a:schemeClr val="tx1"/>
                </a:solidFill>
                <a:latin typeface="+mn-lt"/>
                <a:ea typeface="+mn-ea"/>
                <a:cs typeface="+mn-cs"/>
              </a:rPr>
              <a:t>Hughey</a:t>
            </a:r>
            <a:r>
              <a:rPr lang="en-US" sz="1200" b="0" i="0" u="none" strike="noStrike" kern="1200" baseline="30000" dirty="0" smtClean="0">
                <a:solidFill>
                  <a:schemeClr val="tx1"/>
                </a:solidFill>
                <a:latin typeface="+mn-lt"/>
                <a:ea typeface="+mn-ea"/>
                <a:cs typeface="+mn-cs"/>
              </a:rPr>
              <a:t> Park on Gordon Street, this attractive DDA-owned property just south of downtown represents a major opportunity for development downtown. With mature native trees and a sloping location adjacent to a tributary of Curry Creek, this property was commonly brought up as a potential outdoor music venue during public input sessions.</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34</a:t>
            </a:fld>
            <a:endParaRPr lang="en-US"/>
          </a:p>
        </p:txBody>
      </p:sp>
    </p:spTree>
    <p:extLst>
      <p:ext uri="{BB962C8B-B14F-4D97-AF65-F5344CB8AC3E}">
        <p14:creationId xmlns:p14="http://schemas.microsoft.com/office/powerpoint/2010/main" val="759709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Amphitheater / Music Venue, Short-term</a:t>
            </a:r>
          </a:p>
          <a:p>
            <a:pPr rtl="0"/>
            <a:r>
              <a:rPr lang="en-US" sz="1200" b="0" i="0" u="none" strike="noStrike" kern="1200" baseline="30000" dirty="0" smtClean="0">
                <a:solidFill>
                  <a:schemeClr val="tx1"/>
                </a:solidFill>
                <a:latin typeface="+mn-lt"/>
                <a:ea typeface="+mn-ea"/>
                <a:cs typeface="+mn-cs"/>
              </a:rPr>
              <a:t> In this short-term treatment, only a stage has been installed. Rather than constructing seat walls and moving earth, visitors bring their own blankets to enjoy music and performances along the scenic hillside.</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35</a:t>
            </a:fld>
            <a:endParaRPr lang="en-US"/>
          </a:p>
        </p:txBody>
      </p:sp>
    </p:spTree>
    <p:extLst>
      <p:ext uri="{BB962C8B-B14F-4D97-AF65-F5344CB8AC3E}">
        <p14:creationId xmlns:p14="http://schemas.microsoft.com/office/powerpoint/2010/main" val="1104262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Amphitheater / Music Venue, Long-term</a:t>
            </a:r>
          </a:p>
          <a:p>
            <a:pPr rtl="0"/>
            <a:r>
              <a:rPr lang="en-US" sz="1200" b="0" i="0" u="none" strike="noStrike" kern="1200" baseline="30000" dirty="0" smtClean="0">
                <a:solidFill>
                  <a:schemeClr val="tx1"/>
                </a:solidFill>
                <a:latin typeface="+mn-lt"/>
                <a:ea typeface="+mn-ea"/>
                <a:cs typeface="+mn-cs"/>
              </a:rPr>
              <a:t>Granite seat walls reflecting the materials palette of the downtown streetscape provide an attractive perch for concert-goers. Large shade trees have been retained and incorporated into the final design, and the formerly incised stream has been restored to health by broadening the channel and installing native wetland plantings.</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36</a:t>
            </a:fld>
            <a:endParaRPr lang="en-US"/>
          </a:p>
        </p:txBody>
      </p:sp>
    </p:spTree>
    <p:extLst>
      <p:ext uri="{BB962C8B-B14F-4D97-AF65-F5344CB8AC3E}">
        <p14:creationId xmlns:p14="http://schemas.microsoft.com/office/powerpoint/2010/main" val="2682431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Amphitheater / Music Venue</a:t>
            </a:r>
          </a:p>
          <a:p>
            <a:pPr rtl="0"/>
            <a:r>
              <a:rPr lang="en-US" sz="1200" b="0" i="0" u="none" strike="noStrike" kern="1200" baseline="30000" dirty="0" smtClean="0">
                <a:solidFill>
                  <a:schemeClr val="tx1"/>
                </a:solidFill>
                <a:latin typeface="+mn-lt"/>
                <a:ea typeface="+mn-ea"/>
                <a:cs typeface="+mn-cs"/>
              </a:rPr>
              <a:t>The rendering below shows what the new amphitheater could look like.  Trees are planted on grass steps to provide shade and context-</a:t>
            </a:r>
            <a:r>
              <a:rPr lang="en-US" sz="1200" b="0" i="0" u="none" strike="noStrike" kern="1200" baseline="30000" dirty="0" err="1" smtClean="0">
                <a:solidFill>
                  <a:schemeClr val="tx1"/>
                </a:solidFill>
                <a:latin typeface="+mn-lt"/>
                <a:ea typeface="+mn-ea"/>
                <a:cs typeface="+mn-cs"/>
              </a:rPr>
              <a:t>appropropriate</a:t>
            </a:r>
            <a:r>
              <a:rPr lang="en-US" sz="1200" b="0" i="0" u="none" strike="noStrike" kern="1200" baseline="30000" dirty="0" smtClean="0">
                <a:solidFill>
                  <a:schemeClr val="tx1"/>
                </a:solidFill>
                <a:latin typeface="+mn-lt"/>
                <a:ea typeface="+mn-ea"/>
                <a:cs typeface="+mn-cs"/>
              </a:rPr>
              <a:t> mixed-use infill can be seen in the background. </a:t>
            </a:r>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37</a:t>
            </a:fld>
            <a:endParaRPr lang="en-US"/>
          </a:p>
        </p:txBody>
      </p:sp>
    </p:spTree>
    <p:extLst>
      <p:ext uri="{BB962C8B-B14F-4D97-AF65-F5344CB8AC3E}">
        <p14:creationId xmlns:p14="http://schemas.microsoft.com/office/powerpoint/2010/main" val="1543219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Gateway Locations</a:t>
            </a:r>
          </a:p>
          <a:p>
            <a:pPr rtl="0"/>
            <a:r>
              <a:rPr lang="en-US" sz="1200" b="0" i="0" u="none" strike="noStrike" kern="1200" baseline="30000" dirty="0" smtClean="0">
                <a:solidFill>
                  <a:schemeClr val="tx1"/>
                </a:solidFill>
                <a:latin typeface="+mn-lt"/>
                <a:ea typeface="+mn-ea"/>
                <a:cs typeface="+mn-cs"/>
              </a:rPr>
              <a:t>The map above shows five key gateway locations where gateway signage would direct visitors to the various routes downtown, including: US-129 and US-129 BUS, Jefferson Parks and Recreation on Old Pendergrass Road, US-129 and Old Pendergrass Road, US-129 and Winder Highway, and US-129 and Lee Street.</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39</a:t>
            </a:fld>
            <a:endParaRPr lang="en-US"/>
          </a:p>
        </p:txBody>
      </p:sp>
    </p:spTree>
    <p:extLst>
      <p:ext uri="{BB962C8B-B14F-4D97-AF65-F5344CB8AC3E}">
        <p14:creationId xmlns:p14="http://schemas.microsoft.com/office/powerpoint/2010/main" val="346439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Gateway Signage, Concept 2</a:t>
            </a:r>
          </a:p>
          <a:p>
            <a:pPr rtl="0"/>
            <a:r>
              <a:rPr lang="en-US" sz="1200" b="0" i="0" u="none" strike="noStrike" kern="1200" baseline="30000" dirty="0" smtClean="0">
                <a:solidFill>
                  <a:schemeClr val="tx1"/>
                </a:solidFill>
                <a:latin typeface="+mn-lt"/>
                <a:ea typeface="+mn-ea"/>
                <a:cs typeface="+mn-cs"/>
              </a:rPr>
              <a:t>The rendering above shows an old tractor and truck planted with flowers and a painted wooden sign placed at the corner of US-129 and Winder Highway, where Exxon is located.</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40</a:t>
            </a:fld>
            <a:endParaRPr lang="en-US"/>
          </a:p>
        </p:txBody>
      </p:sp>
    </p:spTree>
    <p:extLst>
      <p:ext uri="{BB962C8B-B14F-4D97-AF65-F5344CB8AC3E}">
        <p14:creationId xmlns:p14="http://schemas.microsoft.com/office/powerpoint/2010/main" val="1134767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Gateway Signage, Concept 1</a:t>
            </a:r>
          </a:p>
          <a:p>
            <a:pPr rtl="0"/>
            <a:r>
              <a:rPr lang="en-US" sz="1200" b="0" i="0" u="none" strike="noStrike" kern="1200" baseline="30000" dirty="0" smtClean="0">
                <a:solidFill>
                  <a:schemeClr val="tx1"/>
                </a:solidFill>
                <a:latin typeface="+mn-lt"/>
                <a:ea typeface="+mn-ea"/>
                <a:cs typeface="+mn-cs"/>
              </a:rPr>
              <a:t>The rendering above shows a painted wooden sign placed at the corner of US-129 and Old Pendergrass Road (across from the Kroger shopping center).</a:t>
            </a:r>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41</a:t>
            </a:fld>
            <a:endParaRPr lang="en-US"/>
          </a:p>
        </p:txBody>
      </p:sp>
    </p:spTree>
    <p:extLst>
      <p:ext uri="{BB962C8B-B14F-4D97-AF65-F5344CB8AC3E}">
        <p14:creationId xmlns:p14="http://schemas.microsoft.com/office/powerpoint/2010/main" val="3798979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Business Signage, Before</a:t>
            </a:r>
          </a:p>
          <a:p>
            <a:pPr rtl="0"/>
            <a:r>
              <a:rPr lang="en-US" sz="1200" b="0" i="0" u="none" strike="noStrike" kern="1200" baseline="30000" dirty="0" smtClean="0">
                <a:solidFill>
                  <a:schemeClr val="tx1"/>
                </a:solidFill>
                <a:latin typeface="+mn-lt"/>
                <a:ea typeface="+mn-ea"/>
                <a:cs typeface="+mn-cs"/>
              </a:rPr>
              <a:t>The photo shows a view of Sycamore Street, a main downtown business hub, looking toward the Crawford W. Long Museum. Currently, no signage indicates where downtown’s landmarks and businesses are located. </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42</a:t>
            </a:fld>
            <a:endParaRPr lang="en-US"/>
          </a:p>
        </p:txBody>
      </p:sp>
    </p:spTree>
    <p:extLst>
      <p:ext uri="{BB962C8B-B14F-4D97-AF65-F5344CB8AC3E}">
        <p14:creationId xmlns:p14="http://schemas.microsoft.com/office/powerpoint/2010/main" val="917209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Parking Audit</a:t>
            </a:r>
          </a:p>
          <a:p>
            <a:pPr rtl="0"/>
            <a:r>
              <a:rPr lang="en-US" sz="1200" b="0" i="0" u="none" strike="noStrike" kern="1200" baseline="30000" dirty="0" smtClean="0">
                <a:solidFill>
                  <a:schemeClr val="tx1"/>
                </a:solidFill>
                <a:latin typeface="+mn-lt"/>
                <a:ea typeface="+mn-ea"/>
                <a:cs typeface="+mn-cs"/>
              </a:rPr>
              <a:t>An inventory of public and private parking opportunities reveals the high availability of parking spaces downtown. City leaders could consider directing visitors to the many parking spaces off of the square and working with landholders to make more private lots available to the general public.</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16</a:t>
            </a:fld>
            <a:endParaRPr lang="en-US"/>
          </a:p>
        </p:txBody>
      </p:sp>
    </p:spTree>
    <p:extLst>
      <p:ext uri="{BB962C8B-B14F-4D97-AF65-F5344CB8AC3E}">
        <p14:creationId xmlns:p14="http://schemas.microsoft.com/office/powerpoint/2010/main" val="1852210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Business Signage, After</a:t>
            </a:r>
            <a:endParaRPr lang="en-US" sz="1200" b="0" i="0" u="none" strike="noStrike" kern="1200" baseline="30000" dirty="0" smtClean="0">
              <a:solidFill>
                <a:schemeClr val="tx1"/>
              </a:solidFill>
              <a:latin typeface="+mn-lt"/>
              <a:ea typeface="+mn-ea"/>
              <a:cs typeface="+mn-cs"/>
            </a:endParaRPr>
          </a:p>
          <a:p>
            <a:pPr rtl="0"/>
            <a:r>
              <a:rPr lang="en-US" sz="1200" b="0" i="0" u="none" strike="noStrike" kern="1200" baseline="30000" dirty="0" smtClean="0">
                <a:solidFill>
                  <a:schemeClr val="tx1"/>
                </a:solidFill>
                <a:latin typeface="+mn-lt"/>
                <a:ea typeface="+mn-ea"/>
                <a:cs typeface="+mn-cs"/>
              </a:rPr>
              <a:t>Attractive wayfinding signage is important for visitors to easily discover all that downtown Jefferson has to offer. The rendering shows one of many simple signage design options that could easily be installed downtown to direct visitors to local landmarks and businesses. </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43</a:t>
            </a:fld>
            <a:endParaRPr lang="en-US"/>
          </a:p>
        </p:txBody>
      </p:sp>
    </p:spTree>
    <p:extLst>
      <p:ext uri="{BB962C8B-B14F-4D97-AF65-F5344CB8AC3E}">
        <p14:creationId xmlns:p14="http://schemas.microsoft.com/office/powerpoint/2010/main" val="3820782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Thomas Jefferson Mural, Before</a:t>
            </a:r>
          </a:p>
          <a:p>
            <a:pPr rtl="0"/>
            <a:r>
              <a:rPr lang="en-US" sz="1200" b="0" i="0" u="none" strike="noStrike" kern="1200" baseline="30000" dirty="0" smtClean="0">
                <a:solidFill>
                  <a:schemeClr val="tx1"/>
                </a:solidFill>
                <a:latin typeface="+mn-lt"/>
                <a:ea typeface="+mn-ea"/>
                <a:cs typeface="+mn-cs"/>
              </a:rPr>
              <a:t>The photograph shows a blank wall on a downtown building.</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44</a:t>
            </a:fld>
            <a:endParaRPr lang="en-US"/>
          </a:p>
        </p:txBody>
      </p:sp>
    </p:spTree>
    <p:extLst>
      <p:ext uri="{BB962C8B-B14F-4D97-AF65-F5344CB8AC3E}">
        <p14:creationId xmlns:p14="http://schemas.microsoft.com/office/powerpoint/2010/main" val="3438547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Thomas Jefferson Mural, After</a:t>
            </a:r>
            <a:endParaRPr lang="en-US" sz="1200" b="0" i="0" u="none" strike="noStrike" kern="1200" baseline="30000" dirty="0" smtClean="0">
              <a:solidFill>
                <a:schemeClr val="tx1"/>
              </a:solidFill>
              <a:latin typeface="+mn-lt"/>
              <a:ea typeface="+mn-ea"/>
              <a:cs typeface="+mn-cs"/>
            </a:endParaRPr>
          </a:p>
          <a:p>
            <a:pPr rtl="0"/>
            <a:r>
              <a:rPr lang="en-US" sz="1200" b="0" i="0" u="none" strike="noStrike" kern="1200" baseline="30000" dirty="0" smtClean="0">
                <a:solidFill>
                  <a:schemeClr val="tx1"/>
                </a:solidFill>
                <a:latin typeface="+mn-lt"/>
                <a:ea typeface="+mn-ea"/>
                <a:cs typeface="+mn-cs"/>
              </a:rPr>
              <a:t>Taking advantage of signage opportunities like this blank wall, Jefferson could commission local artists to paint Thomas Jefferson–themed murals around town to celebrate and honor the Founding Father that the city is named after. </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45</a:t>
            </a:fld>
            <a:endParaRPr lang="en-US"/>
          </a:p>
        </p:txBody>
      </p:sp>
    </p:spTree>
    <p:extLst>
      <p:ext uri="{BB962C8B-B14F-4D97-AF65-F5344CB8AC3E}">
        <p14:creationId xmlns:p14="http://schemas.microsoft.com/office/powerpoint/2010/main" val="194554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Sidewalk</a:t>
            </a:r>
            <a:r>
              <a:rPr lang="en-US" baseline="0" dirty="0" smtClean="0"/>
              <a:t> added along existing parking lot. A landscaping strip has been installed between the parking lot and the building. Plants include Little Gem Magnolias, yaupon holly, juniper, and a specimen dogwood. </a:t>
            </a:r>
            <a:r>
              <a:rPr lang="en-US" dirty="0" smtClean="0"/>
              <a:t>Parking spaces have been removed</a:t>
            </a:r>
            <a:r>
              <a:rPr lang="en-US" baseline="0" dirty="0" smtClean="0"/>
              <a:t> and planted with willow oaks. </a:t>
            </a:r>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49</a:t>
            </a:fld>
            <a:endParaRPr lang="en-US"/>
          </a:p>
        </p:txBody>
      </p:sp>
    </p:spTree>
    <p:extLst>
      <p:ext uri="{BB962C8B-B14F-4D97-AF65-F5344CB8AC3E}">
        <p14:creationId xmlns:p14="http://schemas.microsoft.com/office/powerpoint/2010/main" val="1140697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Washington Street, Before</a:t>
            </a:r>
          </a:p>
          <a:p>
            <a:pPr rtl="0"/>
            <a:r>
              <a:rPr lang="en-US" sz="1200" b="0" i="0" u="none" strike="noStrike" kern="1200" baseline="30000" dirty="0" smtClean="0">
                <a:solidFill>
                  <a:schemeClr val="tx1"/>
                </a:solidFill>
                <a:latin typeface="+mn-lt"/>
                <a:ea typeface="+mn-ea"/>
                <a:cs typeface="+mn-cs"/>
              </a:rPr>
              <a:t>Currently Washington Street leading into downtown is a well-traveled connector paralleling the US 129 bypass. This view shows a lack of street trees and shade, which makes pedestrian travel unattractive along this stretch of Washington Street. The former hotel located to the right in this image was a frequently mentioned during public input sessions as a site ripe for improvement.</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51</a:t>
            </a:fld>
            <a:endParaRPr lang="en-US"/>
          </a:p>
        </p:txBody>
      </p:sp>
    </p:spTree>
    <p:extLst>
      <p:ext uri="{BB962C8B-B14F-4D97-AF65-F5344CB8AC3E}">
        <p14:creationId xmlns:p14="http://schemas.microsoft.com/office/powerpoint/2010/main" val="1163900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Washington Street,  After</a:t>
            </a:r>
            <a:endParaRPr lang="en-US" sz="1200" b="0" i="0" u="none" strike="noStrike" kern="1200" baseline="30000" dirty="0" smtClean="0">
              <a:solidFill>
                <a:schemeClr val="tx1"/>
              </a:solidFill>
              <a:latin typeface="+mn-lt"/>
              <a:ea typeface="+mn-ea"/>
              <a:cs typeface="+mn-cs"/>
            </a:endParaRPr>
          </a:p>
          <a:p>
            <a:pPr rtl="0"/>
            <a:r>
              <a:rPr lang="en-US" sz="1200" b="0" i="0" u="none" strike="noStrike" kern="1200" baseline="30000" dirty="0" smtClean="0">
                <a:solidFill>
                  <a:schemeClr val="tx1"/>
                </a:solidFill>
                <a:latin typeface="+mn-lt"/>
                <a:ea typeface="+mn-ea"/>
                <a:cs typeface="+mn-cs"/>
              </a:rPr>
              <a:t>This perspective shows the same view after a line of street trees has been planted. These trees now buffer views of the former hotel and parking lot while providing shade.</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52</a:t>
            </a:fld>
            <a:endParaRPr lang="en-US"/>
          </a:p>
        </p:txBody>
      </p:sp>
    </p:spTree>
    <p:extLst>
      <p:ext uri="{BB962C8B-B14F-4D97-AF65-F5344CB8AC3E}">
        <p14:creationId xmlns:p14="http://schemas.microsoft.com/office/powerpoint/2010/main" val="21613917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Randolph Street, Before</a:t>
            </a:r>
          </a:p>
          <a:p>
            <a:pPr rtl="0"/>
            <a:r>
              <a:rPr lang="en-US" sz="1200" b="0" i="0" u="none" strike="noStrike" kern="1200" baseline="30000" dirty="0" smtClean="0">
                <a:solidFill>
                  <a:schemeClr val="tx1"/>
                </a:solidFill>
                <a:latin typeface="+mn-lt"/>
                <a:ea typeface="+mn-ea"/>
                <a:cs typeface="+mn-cs"/>
              </a:rPr>
              <a:t>This photo at the corner of Lee and Randolph Streets shows the existing Martin Institute mural and adjacent pocket park— elements that attract downtown street life. Despite these strengths, the current lack of shade and dated motel building could be made more attractive by strategic landscape plantings.</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53</a:t>
            </a:fld>
            <a:endParaRPr lang="en-US"/>
          </a:p>
        </p:txBody>
      </p:sp>
    </p:spTree>
    <p:extLst>
      <p:ext uri="{BB962C8B-B14F-4D97-AF65-F5344CB8AC3E}">
        <p14:creationId xmlns:p14="http://schemas.microsoft.com/office/powerpoint/2010/main" val="3108417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Randolph Street, After</a:t>
            </a:r>
            <a:endParaRPr lang="en-US" sz="1200" b="0" i="0" u="none" strike="noStrike" kern="1200" baseline="30000" dirty="0" smtClean="0">
              <a:solidFill>
                <a:schemeClr val="tx1"/>
              </a:solidFill>
              <a:latin typeface="+mn-lt"/>
              <a:ea typeface="+mn-ea"/>
              <a:cs typeface="+mn-cs"/>
            </a:endParaRPr>
          </a:p>
          <a:p>
            <a:pPr rtl="0"/>
            <a:r>
              <a:rPr lang="en-US" sz="1200" b="0" i="0" u="none" strike="noStrike" kern="1200" baseline="30000" dirty="0" smtClean="0">
                <a:solidFill>
                  <a:schemeClr val="tx1"/>
                </a:solidFill>
                <a:latin typeface="+mn-lt"/>
                <a:ea typeface="+mn-ea"/>
                <a:cs typeface="+mn-cs"/>
              </a:rPr>
              <a:t>The addition of shade trees make for a pleasurable walking experience. A planted landscape buffer between the roadway and the sidewalks paired with bump-outs for trees beautify the street and provide a more pedestrian-friendly atmosphere. </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54</a:t>
            </a:fld>
            <a:endParaRPr lang="en-US"/>
          </a:p>
        </p:txBody>
      </p:sp>
    </p:spTree>
    <p:extLst>
      <p:ext uri="{BB962C8B-B14F-4D97-AF65-F5344CB8AC3E}">
        <p14:creationId xmlns:p14="http://schemas.microsoft.com/office/powerpoint/2010/main" val="78853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Lee Street, Before</a:t>
            </a:r>
          </a:p>
          <a:p>
            <a:pPr rtl="0"/>
            <a:r>
              <a:rPr lang="en-US" sz="1200" b="0" i="0" u="none" strike="noStrike" kern="1200" baseline="30000" dirty="0" smtClean="0">
                <a:solidFill>
                  <a:schemeClr val="tx1"/>
                </a:solidFill>
                <a:latin typeface="+mn-lt"/>
                <a:ea typeface="+mn-ea"/>
                <a:cs typeface="+mn-cs"/>
              </a:rPr>
              <a:t>This photo shows the same intersection from a half-block east looking away from downtown. The service station at the left has multiple curb cuts that could be used to improve the appearance of this busy corridor.</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55</a:t>
            </a:fld>
            <a:endParaRPr lang="en-US"/>
          </a:p>
        </p:txBody>
      </p:sp>
    </p:spTree>
    <p:extLst>
      <p:ext uri="{BB962C8B-B14F-4D97-AF65-F5344CB8AC3E}">
        <p14:creationId xmlns:p14="http://schemas.microsoft.com/office/powerpoint/2010/main" val="1266191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Lee Street, After</a:t>
            </a:r>
            <a:endParaRPr lang="en-US" sz="1200" b="0" i="0" u="none" strike="noStrike" kern="1200" baseline="30000" dirty="0" smtClean="0">
              <a:solidFill>
                <a:schemeClr val="tx1"/>
              </a:solidFill>
              <a:latin typeface="+mn-lt"/>
              <a:ea typeface="+mn-ea"/>
              <a:cs typeface="+mn-cs"/>
            </a:endParaRPr>
          </a:p>
          <a:p>
            <a:pPr rtl="0"/>
            <a:r>
              <a:rPr lang="en-US" sz="1200" b="0" i="0" u="none" strike="noStrike" kern="1200" baseline="30000" dirty="0" smtClean="0">
                <a:solidFill>
                  <a:schemeClr val="tx1"/>
                </a:solidFill>
                <a:latin typeface="+mn-lt"/>
                <a:ea typeface="+mn-ea"/>
                <a:cs typeface="+mn-cs"/>
              </a:rPr>
              <a:t>This view of the same site shows a new landscaping strip that softens the harsh appearance of the corridor. The former curb cut now hosts street trees that offer shade for pedestrians and beautify this important gateway to downtown. </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56</a:t>
            </a:fld>
            <a:endParaRPr lang="en-US"/>
          </a:p>
        </p:txBody>
      </p:sp>
    </p:spTree>
    <p:extLst>
      <p:ext uri="{BB962C8B-B14F-4D97-AF65-F5344CB8AC3E}">
        <p14:creationId xmlns:p14="http://schemas.microsoft.com/office/powerpoint/2010/main" val="2046208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Parking Signage, Before</a:t>
            </a:r>
          </a:p>
          <a:p>
            <a:pPr rtl="0"/>
            <a:r>
              <a:rPr lang="en-US" sz="1200" b="0" i="0" u="none" strike="noStrike" kern="1200" baseline="30000" dirty="0" smtClean="0">
                <a:solidFill>
                  <a:schemeClr val="tx1"/>
                </a:solidFill>
                <a:latin typeface="+mn-lt"/>
                <a:ea typeface="+mn-ea"/>
                <a:cs typeface="+mn-cs"/>
              </a:rPr>
              <a:t>The photograph (right) shows the side of this downtown building and a dead-end sidewalk. Limited signage exists to notify visitors of available public parking behind the building. </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20</a:t>
            </a:fld>
            <a:endParaRPr lang="en-US"/>
          </a:p>
        </p:txBody>
      </p:sp>
    </p:spTree>
    <p:extLst>
      <p:ext uri="{BB962C8B-B14F-4D97-AF65-F5344CB8AC3E}">
        <p14:creationId xmlns:p14="http://schemas.microsoft.com/office/powerpoint/2010/main" val="838156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Lee Street, Before</a:t>
            </a:r>
          </a:p>
          <a:p>
            <a:pPr rtl="0"/>
            <a:r>
              <a:rPr lang="en-US" sz="1200" b="0" i="0" u="none" strike="noStrike" kern="1200" baseline="30000" dirty="0" smtClean="0">
                <a:solidFill>
                  <a:schemeClr val="tx1"/>
                </a:solidFill>
                <a:latin typeface="+mn-lt"/>
                <a:ea typeface="+mn-ea"/>
                <a:cs typeface="+mn-cs"/>
              </a:rPr>
              <a:t>Located at one of Jefferson’s busiest intersections just blocks from the heart of downtown, the current location of popular local café Cream &amp; </a:t>
            </a:r>
            <a:r>
              <a:rPr lang="en-US" sz="1200" b="0" i="0" u="none" strike="noStrike" kern="1200" baseline="30000" dirty="0" err="1" smtClean="0">
                <a:solidFill>
                  <a:schemeClr val="tx1"/>
                </a:solidFill>
                <a:latin typeface="+mn-lt"/>
                <a:ea typeface="+mn-ea"/>
                <a:cs typeface="+mn-cs"/>
              </a:rPr>
              <a:t>Shuga</a:t>
            </a:r>
            <a:r>
              <a:rPr lang="en-US" sz="1200" b="0" i="0" u="none" strike="noStrike" kern="1200" baseline="30000" dirty="0" smtClean="0">
                <a:solidFill>
                  <a:schemeClr val="tx1"/>
                </a:solidFill>
                <a:latin typeface="+mn-lt"/>
                <a:ea typeface="+mn-ea"/>
                <a:cs typeface="+mn-cs"/>
              </a:rPr>
              <a:t> lacks the street trees and streetscaping improvements found along the square. </a:t>
            </a:r>
          </a:p>
        </p:txBody>
      </p:sp>
      <p:sp>
        <p:nvSpPr>
          <p:cNvPr id="4" name="Slide Number Placeholder 3"/>
          <p:cNvSpPr>
            <a:spLocks noGrp="1"/>
          </p:cNvSpPr>
          <p:nvPr>
            <p:ph type="sldNum" sz="quarter" idx="10"/>
          </p:nvPr>
        </p:nvSpPr>
        <p:spPr/>
        <p:txBody>
          <a:bodyPr/>
          <a:lstStyle/>
          <a:p>
            <a:fld id="{874461F5-D1AB-40BD-9C6A-4A568341CDE7}" type="slidenum">
              <a:rPr lang="en-US" smtClean="0"/>
              <a:t>57</a:t>
            </a:fld>
            <a:endParaRPr lang="en-US"/>
          </a:p>
        </p:txBody>
      </p:sp>
    </p:spTree>
    <p:extLst>
      <p:ext uri="{BB962C8B-B14F-4D97-AF65-F5344CB8AC3E}">
        <p14:creationId xmlns:p14="http://schemas.microsoft.com/office/powerpoint/2010/main" val="14611834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Lee Street,  After</a:t>
            </a:r>
            <a:endParaRPr lang="en-US" sz="1200" b="0" i="0" u="none" strike="noStrike" kern="1200" baseline="30000" dirty="0" smtClean="0">
              <a:solidFill>
                <a:schemeClr val="tx1"/>
              </a:solidFill>
              <a:latin typeface="+mn-lt"/>
              <a:ea typeface="+mn-ea"/>
              <a:cs typeface="+mn-cs"/>
            </a:endParaRPr>
          </a:p>
          <a:p>
            <a:pPr rtl="0"/>
            <a:r>
              <a:rPr lang="en-US" sz="1200" b="0" i="0" u="none" strike="noStrike" kern="1200" baseline="30000" dirty="0" smtClean="0">
                <a:solidFill>
                  <a:schemeClr val="tx1"/>
                </a:solidFill>
                <a:latin typeface="+mn-lt"/>
                <a:ea typeface="+mn-ea"/>
                <a:cs typeface="+mn-cs"/>
              </a:rPr>
              <a:t>With extended streetscaping improvements and newly installed landscape buffers, this important intersection now welcomes vehicular traffic and pedestrian activity downtown. </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58</a:t>
            </a:fld>
            <a:endParaRPr lang="en-US"/>
          </a:p>
        </p:txBody>
      </p:sp>
    </p:spTree>
    <p:extLst>
      <p:ext uri="{BB962C8B-B14F-4D97-AF65-F5344CB8AC3E}">
        <p14:creationId xmlns:p14="http://schemas.microsoft.com/office/powerpoint/2010/main" val="691173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Real Deals Property Improvements, Before</a:t>
            </a:r>
          </a:p>
          <a:p>
            <a:pPr rtl="0"/>
            <a:r>
              <a:rPr lang="en-US" sz="1200" b="0" i="0" u="none" strike="noStrike" kern="1200" baseline="30000" dirty="0" smtClean="0">
                <a:solidFill>
                  <a:schemeClr val="tx1"/>
                </a:solidFill>
                <a:latin typeface="+mn-lt"/>
                <a:ea typeface="+mn-ea"/>
                <a:cs typeface="+mn-cs"/>
              </a:rPr>
              <a:t>Located along the busy Georgia 11–Lee Street corridor at the edge of downtown, Real Deals is a regional destination for furniture shopping. Currently, this corridor could benefit from landscape improvements and extended sidewalks and streetscaping from the downtown square. </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59</a:t>
            </a:fld>
            <a:endParaRPr lang="en-US"/>
          </a:p>
        </p:txBody>
      </p:sp>
    </p:spTree>
    <p:extLst>
      <p:ext uri="{BB962C8B-B14F-4D97-AF65-F5344CB8AC3E}">
        <p14:creationId xmlns:p14="http://schemas.microsoft.com/office/powerpoint/2010/main" val="1094317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Real Deals Property Improvements, Before</a:t>
            </a:r>
          </a:p>
          <a:p>
            <a:pPr rtl="0"/>
            <a:r>
              <a:rPr lang="en-US" sz="1200" b="0" i="0" u="none" strike="noStrike" kern="1200" baseline="30000" dirty="0" smtClean="0">
                <a:solidFill>
                  <a:schemeClr val="tx1"/>
                </a:solidFill>
                <a:latin typeface="+mn-lt"/>
                <a:ea typeface="+mn-ea"/>
                <a:cs typeface="+mn-cs"/>
              </a:rPr>
              <a:t>This “after” image shows the same view with the addition of sidewalks around the building, improved plantings in the large vacant area, new welcome signage, and new shrubs to buffer the existing triangle parking lot.</a:t>
            </a:r>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60</a:t>
            </a:fld>
            <a:endParaRPr lang="en-US"/>
          </a:p>
        </p:txBody>
      </p:sp>
    </p:spTree>
    <p:extLst>
      <p:ext uri="{BB962C8B-B14F-4D97-AF65-F5344CB8AC3E}">
        <p14:creationId xmlns:p14="http://schemas.microsoft.com/office/powerpoint/2010/main" val="35687622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err="1" smtClean="0">
                <a:solidFill>
                  <a:schemeClr val="tx1"/>
                </a:solidFill>
                <a:latin typeface="+mn-lt"/>
                <a:ea typeface="+mn-ea"/>
                <a:cs typeface="+mn-cs"/>
              </a:rPr>
              <a:t>McHaffey</a:t>
            </a:r>
            <a:r>
              <a:rPr lang="en-US" sz="1200" b="1" i="0" u="none" strike="noStrike" kern="1200" baseline="30000" dirty="0" smtClean="0">
                <a:solidFill>
                  <a:schemeClr val="tx1"/>
                </a:solidFill>
                <a:latin typeface="+mn-lt"/>
                <a:ea typeface="+mn-ea"/>
                <a:cs typeface="+mn-cs"/>
              </a:rPr>
              <a:t> Street Infill (Cream &amp; </a:t>
            </a:r>
            <a:r>
              <a:rPr lang="en-US" sz="1200" b="1" i="0" u="none" strike="noStrike" kern="1200" baseline="30000" dirty="0" err="1" smtClean="0">
                <a:solidFill>
                  <a:schemeClr val="tx1"/>
                </a:solidFill>
                <a:latin typeface="+mn-lt"/>
                <a:ea typeface="+mn-ea"/>
                <a:cs typeface="+mn-cs"/>
              </a:rPr>
              <a:t>Shuga</a:t>
            </a:r>
            <a:r>
              <a:rPr lang="en-US" sz="1200" b="1" i="0" u="none" strike="noStrike" kern="1200" baseline="30000" dirty="0" smtClean="0">
                <a:solidFill>
                  <a:schemeClr val="tx1"/>
                </a:solidFill>
                <a:latin typeface="+mn-lt"/>
                <a:ea typeface="+mn-ea"/>
                <a:cs typeface="+mn-cs"/>
              </a:rPr>
              <a:t>)</a:t>
            </a:r>
          </a:p>
          <a:p>
            <a:pPr rtl="0"/>
            <a:r>
              <a:rPr lang="en-US" sz="1200" b="0" i="0" u="none" strike="noStrike" kern="1200" baseline="30000" dirty="0" smtClean="0">
                <a:solidFill>
                  <a:schemeClr val="tx1"/>
                </a:solidFill>
                <a:latin typeface="+mn-lt"/>
                <a:ea typeface="+mn-ea"/>
                <a:cs typeface="+mn-cs"/>
              </a:rPr>
              <a:t>Before: The photograph above shows the former Jefferson Police Department located at the corner of Hill and </a:t>
            </a:r>
            <a:r>
              <a:rPr lang="en-US" sz="1200" b="0" i="0" u="none" strike="noStrike" kern="1200" baseline="30000" dirty="0" err="1" smtClean="0">
                <a:solidFill>
                  <a:schemeClr val="tx1"/>
                </a:solidFill>
                <a:latin typeface="+mn-lt"/>
                <a:ea typeface="+mn-ea"/>
                <a:cs typeface="+mn-cs"/>
              </a:rPr>
              <a:t>McHaffey</a:t>
            </a:r>
            <a:r>
              <a:rPr lang="en-US" sz="1200" b="0" i="0" u="none" strike="noStrike" kern="1200" baseline="30000" dirty="0" smtClean="0">
                <a:solidFill>
                  <a:schemeClr val="tx1"/>
                </a:solidFill>
                <a:latin typeface="+mn-lt"/>
                <a:ea typeface="+mn-ea"/>
                <a:cs typeface="+mn-cs"/>
              </a:rPr>
              <a:t> Streets.  </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62</a:t>
            </a:fld>
            <a:endParaRPr lang="en-US"/>
          </a:p>
        </p:txBody>
      </p:sp>
    </p:spTree>
    <p:extLst>
      <p:ext uri="{BB962C8B-B14F-4D97-AF65-F5344CB8AC3E}">
        <p14:creationId xmlns:p14="http://schemas.microsoft.com/office/powerpoint/2010/main" val="7964245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30000" dirty="0" smtClean="0">
                <a:solidFill>
                  <a:schemeClr val="tx1"/>
                </a:solidFill>
                <a:latin typeface="+mn-lt"/>
                <a:ea typeface="+mn-ea"/>
                <a:cs typeface="+mn-cs"/>
              </a:rPr>
              <a:t>After: The rendering shows how the building can be adapted to house Cream &amp; </a:t>
            </a:r>
            <a:r>
              <a:rPr lang="en-US" sz="1200" b="0" i="0" u="none" strike="noStrike" kern="1200" baseline="30000" dirty="0" err="1" smtClean="0">
                <a:solidFill>
                  <a:schemeClr val="tx1"/>
                </a:solidFill>
                <a:latin typeface="+mn-lt"/>
                <a:ea typeface="+mn-ea"/>
                <a:cs typeface="+mn-cs"/>
              </a:rPr>
              <a:t>Shuga</a:t>
            </a:r>
            <a:r>
              <a:rPr lang="en-US" sz="1200" b="0" i="0" u="none" strike="noStrike" kern="1200" baseline="30000" dirty="0" smtClean="0">
                <a:solidFill>
                  <a:schemeClr val="tx1"/>
                </a:solidFill>
                <a:latin typeface="+mn-lt"/>
                <a:ea typeface="+mn-ea"/>
                <a:cs typeface="+mn-cs"/>
              </a:rPr>
              <a:t> coffee shop, complete with exterior improvements such as landscaping, parking, and signage.</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63</a:t>
            </a:fld>
            <a:endParaRPr lang="en-US"/>
          </a:p>
        </p:txBody>
      </p:sp>
    </p:spTree>
    <p:extLst>
      <p:ext uri="{BB962C8B-B14F-4D97-AF65-F5344CB8AC3E}">
        <p14:creationId xmlns:p14="http://schemas.microsoft.com/office/powerpoint/2010/main" val="40756237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Lee Street Infill, Before</a:t>
            </a:r>
          </a:p>
          <a:p>
            <a:pPr rtl="0"/>
            <a:r>
              <a:rPr lang="en-US" sz="1200" b="0" i="0" u="none" strike="noStrike" kern="1200" baseline="30000" dirty="0" smtClean="0">
                <a:solidFill>
                  <a:schemeClr val="tx1"/>
                </a:solidFill>
                <a:latin typeface="+mn-lt"/>
                <a:ea typeface="+mn-ea"/>
                <a:cs typeface="+mn-cs"/>
              </a:rPr>
              <a:t>This stretch of Lee Street adjacent to the sales lot of the Jefferson Motor Company illustrates the excessive widths of existing travel lanes and more than eight feet of excess, unused paved asphalt areas on either side of the thoroughfare. A meager sidewalk on the right side of the road does nothing to shield pedestrians from high-speed traffic and pedestrian activity just a few blocks from the heart of downtown. The former thrift shop on the left was often cited by public input participants as an eyesore.</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64</a:t>
            </a:fld>
            <a:endParaRPr lang="en-US"/>
          </a:p>
        </p:txBody>
      </p:sp>
    </p:spTree>
    <p:extLst>
      <p:ext uri="{BB962C8B-B14F-4D97-AF65-F5344CB8AC3E}">
        <p14:creationId xmlns:p14="http://schemas.microsoft.com/office/powerpoint/2010/main" val="1859609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Lee Street Infill, After</a:t>
            </a:r>
          </a:p>
          <a:p>
            <a:pPr rtl="0"/>
            <a:r>
              <a:rPr lang="en-US" sz="1200" b="0" i="0" u="none" strike="noStrike" kern="1200" baseline="30000" dirty="0" smtClean="0">
                <a:solidFill>
                  <a:schemeClr val="tx1"/>
                </a:solidFill>
                <a:latin typeface="+mn-lt"/>
                <a:ea typeface="+mn-ea"/>
                <a:cs typeface="+mn-cs"/>
              </a:rPr>
              <a:t>This illustrative rendering shows the same view following the extension of streetscaping improvements along the square. Attractively landscaped </a:t>
            </a:r>
            <a:r>
              <a:rPr lang="en-US" sz="1200" b="0" i="0" u="none" strike="noStrike" kern="1200" baseline="30000" dirty="0" err="1" smtClean="0">
                <a:solidFill>
                  <a:schemeClr val="tx1"/>
                </a:solidFill>
                <a:latin typeface="+mn-lt"/>
                <a:ea typeface="+mn-ea"/>
                <a:cs typeface="+mn-cs"/>
              </a:rPr>
              <a:t>bioswales</a:t>
            </a:r>
            <a:r>
              <a:rPr lang="en-US" sz="1200" b="0" i="0" u="none" strike="noStrike" kern="1200" baseline="30000" dirty="0" smtClean="0">
                <a:solidFill>
                  <a:schemeClr val="tx1"/>
                </a:solidFill>
                <a:latin typeface="+mn-lt"/>
                <a:ea typeface="+mn-ea"/>
                <a:cs typeface="+mn-cs"/>
              </a:rPr>
              <a:t> designed to safely handle </a:t>
            </a:r>
            <a:r>
              <a:rPr lang="en-US" sz="1200" b="0" i="0" u="none" strike="noStrike" kern="1200" baseline="30000" dirty="0" err="1" smtClean="0">
                <a:solidFill>
                  <a:schemeClr val="tx1"/>
                </a:solidFill>
                <a:latin typeface="+mn-lt"/>
                <a:ea typeface="+mn-ea"/>
                <a:cs typeface="+mn-cs"/>
              </a:rPr>
              <a:t>stormwater</a:t>
            </a:r>
            <a:r>
              <a:rPr lang="en-US" sz="1200" b="0" i="0" u="none" strike="noStrike" kern="1200" baseline="30000" dirty="0" smtClean="0">
                <a:solidFill>
                  <a:schemeClr val="tx1"/>
                </a:solidFill>
                <a:latin typeface="+mn-lt"/>
                <a:ea typeface="+mn-ea"/>
                <a:cs typeface="+mn-cs"/>
              </a:rPr>
              <a:t> runoff now occupy the space of the formerly unused paved area. Natchez crape myrtles now line the busy corridor, providing shade and buffering pedestrians from vehicular traffic while preserving visibility of the adjacent sales lot. With a minimum width of ten feet, wide new sidewalks provide ample room for pedestrian and bicycle traffic while allowing for amenities like café seating. Traffic lanes along the corridor have been shrunk to improve safety for both pedestrians and drivers entering the busy downtown area, with clearly indicated crosswalks and signage. Reflecting demand and new standards for mixed-use buildings, the flat iron–style infill development to the left shows possible development opportunities along the corridor.</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65</a:t>
            </a:fld>
            <a:endParaRPr lang="en-US"/>
          </a:p>
        </p:txBody>
      </p:sp>
    </p:spTree>
    <p:extLst>
      <p:ext uri="{BB962C8B-B14F-4D97-AF65-F5344CB8AC3E}">
        <p14:creationId xmlns:p14="http://schemas.microsoft.com/office/powerpoint/2010/main" val="2912147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Former Hotel, Before</a:t>
            </a:r>
          </a:p>
          <a:p>
            <a:pPr rtl="0"/>
            <a:r>
              <a:rPr lang="en-US" sz="1200" b="0" i="0" u="none" strike="noStrike" kern="1200" baseline="30000" dirty="0" smtClean="0">
                <a:solidFill>
                  <a:schemeClr val="tx1"/>
                </a:solidFill>
                <a:latin typeface="+mn-lt"/>
                <a:ea typeface="+mn-ea"/>
                <a:cs typeface="+mn-cs"/>
              </a:rPr>
              <a:t>Located on Lee Street, this building is home to Madella’s Clothing and Gifts and sits at a prominent corner downtown.</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66</a:t>
            </a:fld>
            <a:endParaRPr lang="en-US"/>
          </a:p>
        </p:txBody>
      </p:sp>
    </p:spTree>
    <p:extLst>
      <p:ext uri="{BB962C8B-B14F-4D97-AF65-F5344CB8AC3E}">
        <p14:creationId xmlns:p14="http://schemas.microsoft.com/office/powerpoint/2010/main" val="16443252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Former Hotel, After</a:t>
            </a:r>
          </a:p>
          <a:p>
            <a:pPr rtl="0"/>
            <a:r>
              <a:rPr lang="en-US" sz="1200" b="0" i="0" u="none" strike="noStrike" kern="1200" baseline="30000" dirty="0" smtClean="0">
                <a:solidFill>
                  <a:schemeClr val="tx1"/>
                </a:solidFill>
                <a:latin typeface="+mn-lt"/>
                <a:ea typeface="+mn-ea"/>
                <a:cs typeface="+mn-cs"/>
              </a:rPr>
              <a:t>The following renderings show improvements in phases:</a:t>
            </a:r>
          </a:p>
          <a:p>
            <a:pPr rtl="0"/>
            <a:r>
              <a:rPr lang="en-US" sz="1200" b="1" i="0" u="none" strike="noStrike" kern="1200" baseline="30000" dirty="0" smtClean="0">
                <a:solidFill>
                  <a:schemeClr val="tx1"/>
                </a:solidFill>
                <a:latin typeface="+mn-lt"/>
                <a:ea typeface="+mn-ea"/>
                <a:cs typeface="+mn-cs"/>
              </a:rPr>
              <a:t>Phase 1: </a:t>
            </a:r>
            <a:r>
              <a:rPr lang="en-US" sz="1200" b="0" i="0" u="none" strike="noStrike" kern="1200" baseline="30000" dirty="0" smtClean="0">
                <a:solidFill>
                  <a:schemeClr val="tx1"/>
                </a:solidFill>
                <a:latin typeface="+mn-lt"/>
                <a:ea typeface="+mn-ea"/>
                <a:cs typeface="+mn-cs"/>
              </a:rPr>
              <a:t>Willow oaks are planted along the property’s perimeter to improve the streetscape.</a:t>
            </a:r>
          </a:p>
          <a:p>
            <a:pPr rtl="0"/>
            <a:r>
              <a:rPr lang="en-US" sz="1200" b="1" i="0" u="none" strike="noStrike" kern="1200" baseline="30000" dirty="0" smtClean="0">
                <a:solidFill>
                  <a:schemeClr val="tx1"/>
                </a:solidFill>
                <a:latin typeface="+mn-lt"/>
                <a:ea typeface="+mn-ea"/>
                <a:cs typeface="+mn-cs"/>
              </a:rPr>
              <a:t>Phase 2: </a:t>
            </a:r>
            <a:r>
              <a:rPr lang="en-US" sz="1200" b="0" i="0" u="none" strike="noStrike" kern="1200" baseline="30000" dirty="0" smtClean="0">
                <a:solidFill>
                  <a:schemeClr val="tx1"/>
                </a:solidFill>
                <a:latin typeface="+mn-lt"/>
                <a:ea typeface="+mn-ea"/>
                <a:cs typeface="+mn-cs"/>
              </a:rPr>
              <a:t>Flowers and low plantings are included along the brick wall in front of the business to improve curb appeal while not blocking business signage.</a:t>
            </a:r>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67</a:t>
            </a:fld>
            <a:endParaRPr lang="en-US"/>
          </a:p>
        </p:txBody>
      </p:sp>
    </p:spTree>
    <p:extLst>
      <p:ext uri="{BB962C8B-B14F-4D97-AF65-F5344CB8AC3E}">
        <p14:creationId xmlns:p14="http://schemas.microsoft.com/office/powerpoint/2010/main" val="2467593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Parking Signage, After</a:t>
            </a:r>
            <a:endParaRPr lang="en-US" sz="1200" b="0" i="0" u="none" strike="noStrike" kern="1200" baseline="30000" dirty="0" smtClean="0">
              <a:solidFill>
                <a:schemeClr val="tx1"/>
              </a:solidFill>
              <a:latin typeface="+mn-lt"/>
              <a:ea typeface="+mn-ea"/>
              <a:cs typeface="+mn-cs"/>
            </a:endParaRPr>
          </a:p>
          <a:p>
            <a:pPr rtl="0"/>
            <a:r>
              <a:rPr lang="en-US" sz="1200" b="0" i="0" u="none" strike="noStrike" kern="1200" baseline="30000" dirty="0" smtClean="0">
                <a:solidFill>
                  <a:schemeClr val="tx1"/>
                </a:solidFill>
                <a:latin typeface="+mn-lt"/>
                <a:ea typeface="+mn-ea"/>
                <a:cs typeface="+mn-cs"/>
              </a:rPr>
              <a:t>The rendering (above) shows a retro 1950s-inspired vinyl print pointing the way to free public parking. Large, easily legible signage makes it easy for visitors to locate downtown parking. The existing sidewalk has been extended to connect public parking to the heart of downtown.</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21</a:t>
            </a:fld>
            <a:endParaRPr lang="en-US"/>
          </a:p>
        </p:txBody>
      </p:sp>
    </p:spTree>
    <p:extLst>
      <p:ext uri="{BB962C8B-B14F-4D97-AF65-F5344CB8AC3E}">
        <p14:creationId xmlns:p14="http://schemas.microsoft.com/office/powerpoint/2010/main" val="30590135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30000" dirty="0" smtClean="0">
                <a:solidFill>
                  <a:schemeClr val="tx1"/>
                </a:solidFill>
                <a:latin typeface="+mn-lt"/>
                <a:ea typeface="+mn-ea"/>
                <a:cs typeface="+mn-cs"/>
              </a:rPr>
              <a:t>Phase 3: </a:t>
            </a:r>
            <a:r>
              <a:rPr lang="en-US" sz="1200" b="0" i="0" u="none" strike="noStrike" kern="1200" baseline="30000" dirty="0" smtClean="0">
                <a:solidFill>
                  <a:schemeClr val="tx1"/>
                </a:solidFill>
                <a:latin typeface="+mn-lt"/>
                <a:ea typeface="+mn-ea"/>
                <a:cs typeface="+mn-cs"/>
              </a:rPr>
              <a:t>The building’s façade is improved with paint and new signage.</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68</a:t>
            </a:fld>
            <a:endParaRPr lang="en-US"/>
          </a:p>
        </p:txBody>
      </p:sp>
    </p:spTree>
    <p:extLst>
      <p:ext uri="{BB962C8B-B14F-4D97-AF65-F5344CB8AC3E}">
        <p14:creationId xmlns:p14="http://schemas.microsoft.com/office/powerpoint/2010/main" val="36083174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Business Incubator, Before</a:t>
            </a:r>
          </a:p>
          <a:p>
            <a:pPr rtl="0"/>
            <a:r>
              <a:rPr lang="en-US" sz="1200" b="0" i="0" u="none" strike="noStrike" kern="1200" baseline="30000" dirty="0" smtClean="0">
                <a:solidFill>
                  <a:schemeClr val="tx1"/>
                </a:solidFill>
                <a:latin typeface="+mn-lt"/>
                <a:ea typeface="+mn-ea"/>
                <a:cs typeface="+mn-cs"/>
              </a:rPr>
              <a:t>This vacant brick building is located on East Minden Street. </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69</a:t>
            </a:fld>
            <a:endParaRPr lang="en-US"/>
          </a:p>
        </p:txBody>
      </p:sp>
    </p:spTree>
    <p:extLst>
      <p:ext uri="{BB962C8B-B14F-4D97-AF65-F5344CB8AC3E}">
        <p14:creationId xmlns:p14="http://schemas.microsoft.com/office/powerpoint/2010/main" val="21655241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Business Incubator, After</a:t>
            </a:r>
          </a:p>
          <a:p>
            <a:pPr rtl="0"/>
            <a:r>
              <a:rPr lang="en-US" sz="1200" b="0" i="0" u="none" strike="noStrike" kern="1200" baseline="30000" dirty="0" smtClean="0">
                <a:solidFill>
                  <a:schemeClr val="tx1"/>
                </a:solidFill>
                <a:latin typeface="+mn-lt"/>
                <a:ea typeface="+mn-ea"/>
                <a:cs typeface="+mn-cs"/>
              </a:rPr>
              <a:t>The rendering shows exterior improvements to the building including new glass garage and entry doors, brick patio, café seating, and plantings. The need for a business incubator space was stated throughout the public input process, and this building could be used for that purpose. </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70</a:t>
            </a:fld>
            <a:endParaRPr lang="en-US"/>
          </a:p>
        </p:txBody>
      </p:sp>
    </p:spTree>
    <p:extLst>
      <p:ext uri="{BB962C8B-B14F-4D97-AF65-F5344CB8AC3E}">
        <p14:creationId xmlns:p14="http://schemas.microsoft.com/office/powerpoint/2010/main" val="9461468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Amphitheater / Music Venue</a:t>
            </a:r>
          </a:p>
          <a:p>
            <a:pPr rtl="0"/>
            <a:r>
              <a:rPr lang="en-US" sz="1200" b="0" i="0" u="none" strike="noStrike" kern="1200" baseline="30000" dirty="0" smtClean="0">
                <a:solidFill>
                  <a:schemeClr val="tx1"/>
                </a:solidFill>
                <a:latin typeface="+mn-lt"/>
                <a:ea typeface="+mn-ea"/>
                <a:cs typeface="+mn-cs"/>
              </a:rPr>
              <a:t>The rendering below shows what the new amphitheater could look like.  Trees are planted on grass steps to provide shade and context-</a:t>
            </a:r>
            <a:r>
              <a:rPr lang="en-US" sz="1200" b="0" i="0" u="none" strike="noStrike" kern="1200" baseline="30000" dirty="0" err="1" smtClean="0">
                <a:solidFill>
                  <a:schemeClr val="tx1"/>
                </a:solidFill>
                <a:latin typeface="+mn-lt"/>
                <a:ea typeface="+mn-ea"/>
                <a:cs typeface="+mn-cs"/>
              </a:rPr>
              <a:t>appropropriate</a:t>
            </a:r>
            <a:r>
              <a:rPr lang="en-US" sz="1200" b="0" i="0" u="none" strike="noStrike" kern="1200" baseline="30000" dirty="0" smtClean="0">
                <a:solidFill>
                  <a:schemeClr val="tx1"/>
                </a:solidFill>
                <a:latin typeface="+mn-lt"/>
                <a:ea typeface="+mn-ea"/>
                <a:cs typeface="+mn-cs"/>
              </a:rPr>
              <a:t> mixed-use infill can be seen in the background. </a:t>
            </a:r>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74</a:t>
            </a:fld>
            <a:endParaRPr lang="en-US"/>
          </a:p>
        </p:txBody>
      </p:sp>
    </p:spTree>
    <p:extLst>
      <p:ext uri="{BB962C8B-B14F-4D97-AF65-F5344CB8AC3E}">
        <p14:creationId xmlns:p14="http://schemas.microsoft.com/office/powerpoint/2010/main" val="10549556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Elm Street and</a:t>
            </a:r>
            <a:r>
              <a:rPr lang="en-US" baseline="0" dirty="0" smtClean="0"/>
              <a:t> Hill Street, opportunity for new infill residential development</a:t>
            </a:r>
            <a:endParaRPr lang="en-US" dirty="0" smtClean="0"/>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75</a:t>
            </a:fld>
            <a:endParaRPr lang="en-US"/>
          </a:p>
        </p:txBody>
      </p:sp>
    </p:spTree>
    <p:extLst>
      <p:ext uri="{BB962C8B-B14F-4D97-AF65-F5344CB8AC3E}">
        <p14:creationId xmlns:p14="http://schemas.microsoft.com/office/powerpoint/2010/main" val="15327520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76</a:t>
            </a:fld>
            <a:endParaRPr lang="en-US"/>
          </a:p>
        </p:txBody>
      </p:sp>
    </p:spTree>
    <p:extLst>
      <p:ext uri="{BB962C8B-B14F-4D97-AF65-F5344CB8AC3E}">
        <p14:creationId xmlns:p14="http://schemas.microsoft.com/office/powerpoint/2010/main" val="1810471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Crawford D. Long Museum Crosswalk, Before</a:t>
            </a:r>
          </a:p>
          <a:p>
            <a:pPr rtl="0"/>
            <a:r>
              <a:rPr lang="en-US" sz="1200" b="0" i="0" u="none" strike="noStrike" kern="1200" baseline="30000" dirty="0" smtClean="0">
                <a:solidFill>
                  <a:schemeClr val="tx1"/>
                </a:solidFill>
                <a:latin typeface="+mn-lt"/>
                <a:ea typeface="+mn-ea"/>
                <a:cs typeface="+mn-cs"/>
              </a:rPr>
              <a:t>Located just off the downtown square, the Crawford W. Long Museum is a treasured asset downtown and an important local attraction. Unfortunately, the heavy vehicular traffic and lack of safe crosswalks limit pedestrian crossings in this busy heart of downtown.</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26</a:t>
            </a:fld>
            <a:endParaRPr lang="en-US"/>
          </a:p>
        </p:txBody>
      </p:sp>
    </p:spTree>
    <p:extLst>
      <p:ext uri="{BB962C8B-B14F-4D97-AF65-F5344CB8AC3E}">
        <p14:creationId xmlns:p14="http://schemas.microsoft.com/office/powerpoint/2010/main" val="2986045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Crawford D. Long Museum Crosswalk, After</a:t>
            </a:r>
          </a:p>
          <a:p>
            <a:pPr rtl="0"/>
            <a:r>
              <a:rPr lang="en-US" sz="1200" b="0" i="0" u="none" strike="noStrike" kern="1200" baseline="30000" dirty="0" smtClean="0">
                <a:solidFill>
                  <a:schemeClr val="tx1"/>
                </a:solidFill>
                <a:latin typeface="+mn-lt"/>
                <a:ea typeface="+mn-ea"/>
                <a:cs typeface="+mn-cs"/>
              </a:rPr>
              <a:t>This rendering shows the same view after a mid-block pedestrian crossing has been installed. One of downtown’s attractive landscaped medians provides a pedestrian refuge island. </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27</a:t>
            </a:fld>
            <a:endParaRPr lang="en-US"/>
          </a:p>
        </p:txBody>
      </p:sp>
    </p:spTree>
    <p:extLst>
      <p:ext uri="{BB962C8B-B14F-4D97-AF65-F5344CB8AC3E}">
        <p14:creationId xmlns:p14="http://schemas.microsoft.com/office/powerpoint/2010/main" val="2698440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Crosswalk Improvements, Before</a:t>
            </a:r>
          </a:p>
          <a:p>
            <a:pPr rtl="0"/>
            <a:r>
              <a:rPr lang="en-US" sz="1200" b="0" i="0" u="none" strike="noStrike" kern="1200" baseline="30000" dirty="0" smtClean="0">
                <a:solidFill>
                  <a:schemeClr val="tx1"/>
                </a:solidFill>
                <a:latin typeface="+mn-lt"/>
                <a:ea typeface="+mn-ea"/>
                <a:cs typeface="+mn-cs"/>
              </a:rPr>
              <a:t>The photograph shows a view of the sidewalks and buildings along Washington Street. Currently, there are no crosswalks at this intersection, and the streetscaping could be improved.</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28</a:t>
            </a:fld>
            <a:endParaRPr lang="en-US"/>
          </a:p>
        </p:txBody>
      </p:sp>
    </p:spTree>
    <p:extLst>
      <p:ext uri="{BB962C8B-B14F-4D97-AF65-F5344CB8AC3E}">
        <p14:creationId xmlns:p14="http://schemas.microsoft.com/office/powerpoint/2010/main" val="2601518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Crosswalk Improvements, After</a:t>
            </a:r>
            <a:endParaRPr lang="en-US" sz="1200" b="0" i="0" u="none" strike="noStrike" kern="1200" baseline="30000" dirty="0" smtClean="0">
              <a:solidFill>
                <a:schemeClr val="tx1"/>
              </a:solidFill>
              <a:latin typeface="+mn-lt"/>
              <a:ea typeface="+mn-ea"/>
              <a:cs typeface="+mn-cs"/>
            </a:endParaRPr>
          </a:p>
          <a:p>
            <a:pPr rtl="0"/>
            <a:r>
              <a:rPr lang="en-US" sz="1200" b="0" i="0" u="none" strike="noStrike" kern="1200" baseline="30000" dirty="0" smtClean="0">
                <a:solidFill>
                  <a:schemeClr val="tx1"/>
                </a:solidFill>
                <a:latin typeface="+mn-lt"/>
                <a:ea typeface="+mn-ea"/>
                <a:cs typeface="+mn-cs"/>
              </a:rPr>
              <a:t>The rendering shows an improved pedestrian crossing with a painted crosswalk and planted bump-outs.</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29</a:t>
            </a:fld>
            <a:endParaRPr lang="en-US"/>
          </a:p>
        </p:txBody>
      </p:sp>
    </p:spTree>
    <p:extLst>
      <p:ext uri="{BB962C8B-B14F-4D97-AF65-F5344CB8AC3E}">
        <p14:creationId xmlns:p14="http://schemas.microsoft.com/office/powerpoint/2010/main" val="2794345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30000" dirty="0" smtClean="0">
                <a:solidFill>
                  <a:schemeClr val="tx1"/>
                </a:solidFill>
                <a:latin typeface="+mn-lt"/>
                <a:ea typeface="+mn-ea"/>
                <a:cs typeface="+mn-cs"/>
              </a:rPr>
              <a:t>Woodbine Cemetery,  After</a:t>
            </a:r>
            <a:endParaRPr lang="en-US" sz="1200" b="0" i="0" u="none" strike="noStrike" kern="1200" baseline="30000" dirty="0" smtClean="0">
              <a:solidFill>
                <a:schemeClr val="tx1"/>
              </a:solidFill>
              <a:latin typeface="+mn-lt"/>
              <a:ea typeface="+mn-ea"/>
              <a:cs typeface="+mn-cs"/>
            </a:endParaRPr>
          </a:p>
          <a:p>
            <a:pPr rtl="0"/>
            <a:r>
              <a:rPr lang="en-US" sz="1200" b="0" i="0" u="none" strike="noStrike" kern="1200" baseline="30000" dirty="0" smtClean="0">
                <a:solidFill>
                  <a:schemeClr val="tx1"/>
                </a:solidFill>
                <a:latin typeface="+mn-lt"/>
                <a:ea typeface="+mn-ea"/>
                <a:cs typeface="+mn-cs"/>
              </a:rPr>
              <a:t>As shown in the rendering, large willow oaks provide needed shade and improve an existing downtown green space. </a:t>
            </a:r>
          </a:p>
          <a:p>
            <a:endParaRPr lang="en-US" dirty="0"/>
          </a:p>
        </p:txBody>
      </p:sp>
      <p:sp>
        <p:nvSpPr>
          <p:cNvPr id="4" name="Slide Number Placeholder 3"/>
          <p:cNvSpPr>
            <a:spLocks noGrp="1"/>
          </p:cNvSpPr>
          <p:nvPr>
            <p:ph type="sldNum" sz="quarter" idx="10"/>
          </p:nvPr>
        </p:nvSpPr>
        <p:spPr/>
        <p:txBody>
          <a:bodyPr/>
          <a:lstStyle/>
          <a:p>
            <a:fld id="{874461F5-D1AB-40BD-9C6A-4A568341CDE7}" type="slidenum">
              <a:rPr lang="en-US" smtClean="0"/>
              <a:t>31</a:t>
            </a:fld>
            <a:endParaRPr lang="en-US"/>
          </a:p>
        </p:txBody>
      </p:sp>
    </p:spTree>
    <p:extLst>
      <p:ext uri="{BB962C8B-B14F-4D97-AF65-F5344CB8AC3E}">
        <p14:creationId xmlns:p14="http://schemas.microsoft.com/office/powerpoint/2010/main" val="1538416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A69999E-BA93-4138-8DE0-166366E426BD}"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793D52-375E-4E3B-94DA-8BCC3DA9D1DF}" type="slidenum">
              <a:rPr lang="en-US" smtClean="0"/>
              <a:t>‹#›</a:t>
            </a:fld>
            <a:endParaRPr lang="en-US"/>
          </a:p>
        </p:txBody>
      </p:sp>
    </p:spTree>
    <p:extLst>
      <p:ext uri="{BB962C8B-B14F-4D97-AF65-F5344CB8AC3E}">
        <p14:creationId xmlns:p14="http://schemas.microsoft.com/office/powerpoint/2010/main" val="3411894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69999E-BA93-4138-8DE0-166366E426BD}"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793D52-375E-4E3B-94DA-8BCC3DA9D1DF}" type="slidenum">
              <a:rPr lang="en-US" smtClean="0"/>
              <a:t>‹#›</a:t>
            </a:fld>
            <a:endParaRPr lang="en-US"/>
          </a:p>
        </p:txBody>
      </p:sp>
    </p:spTree>
    <p:extLst>
      <p:ext uri="{BB962C8B-B14F-4D97-AF65-F5344CB8AC3E}">
        <p14:creationId xmlns:p14="http://schemas.microsoft.com/office/powerpoint/2010/main" val="2096728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69999E-BA93-4138-8DE0-166366E426BD}"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793D52-375E-4E3B-94DA-8BCC3DA9D1DF}" type="slidenum">
              <a:rPr lang="en-US" smtClean="0"/>
              <a:t>‹#›</a:t>
            </a:fld>
            <a:endParaRPr lang="en-US"/>
          </a:p>
        </p:txBody>
      </p:sp>
    </p:spTree>
    <p:extLst>
      <p:ext uri="{BB962C8B-B14F-4D97-AF65-F5344CB8AC3E}">
        <p14:creationId xmlns:p14="http://schemas.microsoft.com/office/powerpoint/2010/main" val="1620519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69999E-BA93-4138-8DE0-166366E426BD}"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793D52-375E-4E3B-94DA-8BCC3DA9D1DF}" type="slidenum">
              <a:rPr lang="en-US" smtClean="0"/>
              <a:t>‹#›</a:t>
            </a:fld>
            <a:endParaRPr lang="en-US"/>
          </a:p>
        </p:txBody>
      </p:sp>
    </p:spTree>
    <p:extLst>
      <p:ext uri="{BB962C8B-B14F-4D97-AF65-F5344CB8AC3E}">
        <p14:creationId xmlns:p14="http://schemas.microsoft.com/office/powerpoint/2010/main" val="3334101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69999E-BA93-4138-8DE0-166366E426BD}"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793D52-375E-4E3B-94DA-8BCC3DA9D1DF}" type="slidenum">
              <a:rPr lang="en-US" smtClean="0"/>
              <a:t>‹#›</a:t>
            </a:fld>
            <a:endParaRPr lang="en-US"/>
          </a:p>
        </p:txBody>
      </p:sp>
    </p:spTree>
    <p:extLst>
      <p:ext uri="{BB962C8B-B14F-4D97-AF65-F5344CB8AC3E}">
        <p14:creationId xmlns:p14="http://schemas.microsoft.com/office/powerpoint/2010/main" val="2368686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A69999E-BA93-4138-8DE0-166366E426BD}" type="datetimeFigureOut">
              <a:rPr lang="en-US" smtClean="0"/>
              <a:t>3/13/2017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793D52-375E-4E3B-94DA-8BCC3DA9D1DF}" type="slidenum">
              <a:rPr lang="en-US" smtClean="0"/>
              <a:t>‹#›</a:t>
            </a:fld>
            <a:endParaRPr lang="en-US"/>
          </a:p>
        </p:txBody>
      </p:sp>
    </p:spTree>
    <p:extLst>
      <p:ext uri="{BB962C8B-B14F-4D97-AF65-F5344CB8AC3E}">
        <p14:creationId xmlns:p14="http://schemas.microsoft.com/office/powerpoint/2010/main" val="2072116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A69999E-BA93-4138-8DE0-166366E426BD}" type="datetimeFigureOut">
              <a:rPr lang="en-US" smtClean="0"/>
              <a:t>3/13/2017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793D52-375E-4E3B-94DA-8BCC3DA9D1DF}" type="slidenum">
              <a:rPr lang="en-US" smtClean="0"/>
              <a:t>‹#›</a:t>
            </a:fld>
            <a:endParaRPr lang="en-US"/>
          </a:p>
        </p:txBody>
      </p:sp>
    </p:spTree>
    <p:extLst>
      <p:ext uri="{BB962C8B-B14F-4D97-AF65-F5344CB8AC3E}">
        <p14:creationId xmlns:p14="http://schemas.microsoft.com/office/powerpoint/2010/main" val="869842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A69999E-BA93-4138-8DE0-166366E426BD}" type="datetimeFigureOut">
              <a:rPr lang="en-US" smtClean="0"/>
              <a:t>3/13/2017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793D52-375E-4E3B-94DA-8BCC3DA9D1DF}" type="slidenum">
              <a:rPr lang="en-US" smtClean="0"/>
              <a:t>‹#›</a:t>
            </a:fld>
            <a:endParaRPr lang="en-US"/>
          </a:p>
        </p:txBody>
      </p:sp>
    </p:spTree>
    <p:extLst>
      <p:ext uri="{BB962C8B-B14F-4D97-AF65-F5344CB8AC3E}">
        <p14:creationId xmlns:p14="http://schemas.microsoft.com/office/powerpoint/2010/main" val="2885085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69999E-BA93-4138-8DE0-166366E426BD}" type="datetimeFigureOut">
              <a:rPr lang="en-US" smtClean="0"/>
              <a:t>3/13/2017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793D52-375E-4E3B-94DA-8BCC3DA9D1DF}" type="slidenum">
              <a:rPr lang="en-US" smtClean="0"/>
              <a:t>‹#›</a:t>
            </a:fld>
            <a:endParaRPr lang="en-US"/>
          </a:p>
        </p:txBody>
      </p:sp>
    </p:spTree>
    <p:extLst>
      <p:ext uri="{BB962C8B-B14F-4D97-AF65-F5344CB8AC3E}">
        <p14:creationId xmlns:p14="http://schemas.microsoft.com/office/powerpoint/2010/main" val="3875131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69999E-BA93-4138-8DE0-166366E426BD}" type="datetimeFigureOut">
              <a:rPr lang="en-US" smtClean="0"/>
              <a:t>3/13/2017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793D52-375E-4E3B-94DA-8BCC3DA9D1DF}" type="slidenum">
              <a:rPr lang="en-US" smtClean="0"/>
              <a:t>‹#›</a:t>
            </a:fld>
            <a:endParaRPr lang="en-US"/>
          </a:p>
        </p:txBody>
      </p:sp>
    </p:spTree>
    <p:extLst>
      <p:ext uri="{BB962C8B-B14F-4D97-AF65-F5344CB8AC3E}">
        <p14:creationId xmlns:p14="http://schemas.microsoft.com/office/powerpoint/2010/main" val="3993333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69999E-BA93-4138-8DE0-166366E426BD}" type="datetimeFigureOut">
              <a:rPr lang="en-US" smtClean="0"/>
              <a:t>3/13/2017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793D52-375E-4E3B-94DA-8BCC3DA9D1DF}" type="slidenum">
              <a:rPr lang="en-US" smtClean="0"/>
              <a:t>‹#›</a:t>
            </a:fld>
            <a:endParaRPr lang="en-US"/>
          </a:p>
        </p:txBody>
      </p:sp>
    </p:spTree>
    <p:extLst>
      <p:ext uri="{BB962C8B-B14F-4D97-AF65-F5344CB8AC3E}">
        <p14:creationId xmlns:p14="http://schemas.microsoft.com/office/powerpoint/2010/main" val="1563202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69999E-BA93-4138-8DE0-166366E426BD}" type="datetimeFigureOut">
              <a:rPr lang="en-US" smtClean="0"/>
              <a:t>3/13/2017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793D52-375E-4E3B-94DA-8BCC3DA9D1DF}" type="slidenum">
              <a:rPr lang="en-US" smtClean="0"/>
              <a:t>‹#›</a:t>
            </a:fld>
            <a:endParaRPr lang="en-US"/>
          </a:p>
        </p:txBody>
      </p:sp>
    </p:spTree>
    <p:extLst>
      <p:ext uri="{BB962C8B-B14F-4D97-AF65-F5344CB8AC3E}">
        <p14:creationId xmlns:p14="http://schemas.microsoft.com/office/powerpoint/2010/main" val="76305749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9.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0001" y="6293372"/>
            <a:ext cx="1271081" cy="32521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7365" y="6331319"/>
            <a:ext cx="989669" cy="31829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2260" y="6251568"/>
            <a:ext cx="1291458" cy="408822"/>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111" y="6239049"/>
            <a:ext cx="1626108" cy="410567"/>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1590" t="7188" r="1137" b="9730"/>
          <a:stretch/>
        </p:blipFill>
        <p:spPr>
          <a:xfrm>
            <a:off x="1" y="1902621"/>
            <a:ext cx="9143999" cy="4156364"/>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t="37727" b="41364"/>
          <a:stretch/>
        </p:blipFill>
        <p:spPr>
          <a:xfrm>
            <a:off x="624502" y="202368"/>
            <a:ext cx="6992863" cy="1892187"/>
          </a:xfrm>
          <a:prstGeom prst="rect">
            <a:avLst/>
          </a:prstGeom>
        </p:spPr>
      </p:pic>
      <p:sp>
        <p:nvSpPr>
          <p:cNvPr id="11" name="TextBox 10"/>
          <p:cNvSpPr txBox="1"/>
          <p:nvPr/>
        </p:nvSpPr>
        <p:spPr>
          <a:xfrm>
            <a:off x="3380052" y="1479459"/>
            <a:ext cx="4042902" cy="307777"/>
          </a:xfrm>
          <a:prstGeom prst="rect">
            <a:avLst/>
          </a:prstGeom>
          <a:noFill/>
        </p:spPr>
        <p:txBody>
          <a:bodyPr wrap="none" rtlCol="0">
            <a:spAutoFit/>
          </a:bodyPr>
          <a:lstStyle/>
          <a:p>
            <a:r>
              <a:rPr lang="en-US" sz="1400" b="1" dirty="0" smtClean="0">
                <a:solidFill>
                  <a:schemeClr val="accent1">
                    <a:lumMod val="50000"/>
                  </a:schemeClr>
                </a:solidFill>
                <a:latin typeface="Adobe Caslon Pro" panose="0205050205050A020403" pitchFamily="18" charset="0"/>
              </a:rPr>
              <a:t>RENAISSANCE STRATEGIC VISION &amp; PLAN</a:t>
            </a:r>
            <a:endParaRPr lang="en-US" sz="1400" b="1" dirty="0">
              <a:solidFill>
                <a:schemeClr val="accent1">
                  <a:lumMod val="50000"/>
                </a:schemeClr>
              </a:solidFill>
              <a:latin typeface="Adobe Caslon Pro" panose="0205050205050A020403" pitchFamily="18" charset="0"/>
            </a:endParaRPr>
          </a:p>
        </p:txBody>
      </p:sp>
    </p:spTree>
    <p:extLst>
      <p:ext uri="{BB962C8B-B14F-4D97-AF65-F5344CB8AC3E}">
        <p14:creationId xmlns:p14="http://schemas.microsoft.com/office/powerpoint/2010/main" val="2676992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16589" b="17607"/>
          <a:stretch/>
        </p:blipFill>
        <p:spPr>
          <a:xfrm>
            <a:off x="176270" y="2348038"/>
            <a:ext cx="8791361" cy="3747470"/>
          </a:xfrm>
        </p:spPr>
      </p:pic>
      <p:sp>
        <p:nvSpPr>
          <p:cNvPr id="2" name="Title 1"/>
          <p:cNvSpPr>
            <a:spLocks noGrp="1"/>
          </p:cNvSpPr>
          <p:nvPr>
            <p:ph type="title"/>
          </p:nvPr>
        </p:nvSpPr>
        <p:spPr/>
        <p:txBody>
          <a:bodyPr/>
          <a:lstStyle/>
          <a:p>
            <a:endParaRPr lang="en-US"/>
          </a:p>
        </p:txBody>
      </p:sp>
      <p:sp>
        <p:nvSpPr>
          <p:cNvPr id="5" name="Rectangle 4"/>
          <p:cNvSpPr/>
          <p:nvPr/>
        </p:nvSpPr>
        <p:spPr>
          <a:xfrm>
            <a:off x="-3" y="0"/>
            <a:ext cx="9144000" cy="198291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0" y="428687"/>
            <a:ext cx="9144000" cy="11255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smtClean="0">
                <a:solidFill>
                  <a:schemeClr val="accent1">
                    <a:lumMod val="50000"/>
                  </a:schemeClr>
                </a:solidFill>
                <a:latin typeface="Trajan Pro 3" panose="02020502050503020301" pitchFamily="18" charset="0"/>
                <a:cs typeface="Arial" panose="020B0604020202020204" pitchFamily="34" charset="0"/>
              </a:rPr>
              <a:t>Downtown Jefferson Today</a:t>
            </a:r>
            <a:endParaRPr lang="en-US" sz="3200" dirty="0">
              <a:solidFill>
                <a:schemeClr val="accent1">
                  <a:lumMod val="50000"/>
                </a:schemeClr>
              </a:solidFill>
              <a:latin typeface="Trajan Pro 3" panose="02020502050503020301" pitchFamily="18" charset="0"/>
            </a:endParaRPr>
          </a:p>
        </p:txBody>
      </p:sp>
    </p:spTree>
    <p:extLst>
      <p:ext uri="{BB962C8B-B14F-4D97-AF65-F5344CB8AC3E}">
        <p14:creationId xmlns:p14="http://schemas.microsoft.com/office/powerpoint/2010/main" val="1732649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 y="0"/>
            <a:ext cx="9144000" cy="198291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23516" b="21483"/>
          <a:stretch/>
        </p:blipFill>
        <p:spPr>
          <a:xfrm>
            <a:off x="190183" y="2491863"/>
            <a:ext cx="8755513" cy="3117977"/>
          </a:xfrm>
        </p:spPr>
      </p:pic>
      <p:sp>
        <p:nvSpPr>
          <p:cNvPr id="4" name="Title 1"/>
          <p:cNvSpPr>
            <a:spLocks noGrp="1"/>
          </p:cNvSpPr>
          <p:nvPr>
            <p:ph type="title" idx="4294967295"/>
          </p:nvPr>
        </p:nvSpPr>
        <p:spPr>
          <a:xfrm>
            <a:off x="0" y="508951"/>
            <a:ext cx="9144000" cy="1125537"/>
          </a:xfrm>
        </p:spPr>
        <p:txBody>
          <a:bodyPr>
            <a:normAutofit/>
          </a:bodyPr>
          <a:lstStyle/>
          <a:p>
            <a:pPr algn="ctr"/>
            <a:r>
              <a:rPr lang="en-US" sz="3200" dirty="0" smtClean="0">
                <a:solidFill>
                  <a:schemeClr val="accent1">
                    <a:lumMod val="50000"/>
                  </a:schemeClr>
                </a:solidFill>
                <a:latin typeface="Trajan Pro 3" panose="02020502050503020301" pitchFamily="18" charset="0"/>
                <a:cs typeface="Arial" panose="020B0604020202020204" pitchFamily="34" charset="0"/>
              </a:rPr>
              <a:t>Vision for Downtown Jefferson</a:t>
            </a:r>
            <a:endParaRPr lang="en-US" sz="3200" dirty="0">
              <a:solidFill>
                <a:schemeClr val="accent1">
                  <a:lumMod val="50000"/>
                </a:schemeClr>
              </a:solidFill>
              <a:latin typeface="Trajan Pro 3" panose="02020502050503020301" pitchFamily="18" charset="0"/>
            </a:endParaRPr>
          </a:p>
        </p:txBody>
      </p:sp>
      <p:sp>
        <p:nvSpPr>
          <p:cNvPr id="3" name="TextBox 2"/>
          <p:cNvSpPr txBox="1"/>
          <p:nvPr/>
        </p:nvSpPr>
        <p:spPr>
          <a:xfrm>
            <a:off x="3141703" y="6302397"/>
            <a:ext cx="2860589" cy="300082"/>
          </a:xfrm>
          <a:prstGeom prst="rect">
            <a:avLst/>
          </a:prstGeom>
          <a:noFill/>
        </p:spPr>
        <p:txBody>
          <a:bodyPr wrap="square" rtlCol="0">
            <a:spAutoFit/>
          </a:bodyPr>
          <a:lstStyle/>
          <a:p>
            <a:pPr algn="ctr"/>
            <a:r>
              <a:rPr lang="en-US" sz="1350" dirty="0">
                <a:solidFill>
                  <a:schemeClr val="accent1">
                    <a:lumMod val="50000"/>
                  </a:schemeClr>
                </a:solidFill>
                <a:latin typeface="Trajan Pro 3" panose="02020502050503020301" pitchFamily="18" charset="0"/>
              </a:rPr>
              <a:t>JEFFERSON 10-15 YEARS </a:t>
            </a:r>
          </a:p>
        </p:txBody>
      </p:sp>
    </p:spTree>
    <p:extLst>
      <p:ext uri="{BB962C8B-B14F-4D97-AF65-F5344CB8AC3E}">
        <p14:creationId xmlns:p14="http://schemas.microsoft.com/office/powerpoint/2010/main" val="2375981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198291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429100"/>
            <a:ext cx="9144000" cy="1124712"/>
          </a:xfrm>
        </p:spPr>
        <p:txBody>
          <a:bodyPr>
            <a:normAutofit/>
          </a:bodyPr>
          <a:lstStyle/>
          <a:p>
            <a:pPr algn="ctr"/>
            <a:r>
              <a:rPr lang="en-US" sz="2700" dirty="0">
                <a:solidFill>
                  <a:schemeClr val="accent1">
                    <a:lumMod val="50000"/>
                  </a:schemeClr>
                </a:solidFill>
                <a:latin typeface="Trajan Pro 3" panose="02020502050503020301" pitchFamily="18" charset="0"/>
                <a:cs typeface="Arial" panose="020B0604020202020204" pitchFamily="34" charset="0"/>
              </a:rPr>
              <a:t>STEP 1: </a:t>
            </a:r>
            <a:r>
              <a:rPr lang="en-US" sz="2700" dirty="0" smtClean="0">
                <a:solidFill>
                  <a:schemeClr val="accent1">
                    <a:lumMod val="50000"/>
                  </a:schemeClr>
                </a:solidFill>
                <a:latin typeface="Trajan Pro 3" panose="02020502050503020301" pitchFamily="18" charset="0"/>
                <a:cs typeface="Arial" panose="020B0604020202020204" pitchFamily="34" charset="0"/>
              </a:rPr>
              <a:t/>
            </a:r>
            <a:br>
              <a:rPr lang="en-US" sz="2700" dirty="0" smtClean="0">
                <a:solidFill>
                  <a:schemeClr val="accent1">
                    <a:lumMod val="50000"/>
                  </a:schemeClr>
                </a:solidFill>
                <a:latin typeface="Trajan Pro 3" panose="02020502050503020301" pitchFamily="18" charset="0"/>
                <a:cs typeface="Arial" panose="020B0604020202020204" pitchFamily="34" charset="0"/>
              </a:rPr>
            </a:br>
            <a:r>
              <a:rPr lang="en-US" sz="2700" dirty="0" smtClean="0">
                <a:solidFill>
                  <a:schemeClr val="accent1">
                    <a:lumMod val="50000"/>
                  </a:schemeClr>
                </a:solidFill>
                <a:latin typeface="Trajan Pro 3" panose="02020502050503020301" pitchFamily="18" charset="0"/>
                <a:cs typeface="Arial" panose="020B0604020202020204" pitchFamily="34" charset="0"/>
              </a:rPr>
              <a:t>TOP </a:t>
            </a:r>
            <a:r>
              <a:rPr lang="en-US" sz="2700" dirty="0">
                <a:solidFill>
                  <a:schemeClr val="accent1">
                    <a:lumMod val="50000"/>
                  </a:schemeClr>
                </a:solidFill>
                <a:latin typeface="Trajan Pro 3" panose="02020502050503020301" pitchFamily="18" charset="0"/>
                <a:cs typeface="Arial" panose="020B0604020202020204" pitchFamily="34" charset="0"/>
              </a:rPr>
              <a:t>ISSUES, THE </a:t>
            </a:r>
            <a:r>
              <a:rPr lang="en-US" sz="2700" dirty="0" smtClean="0">
                <a:solidFill>
                  <a:schemeClr val="accent1">
                    <a:lumMod val="50000"/>
                  </a:schemeClr>
                </a:solidFill>
                <a:latin typeface="Trajan Pro 3" panose="02020502050503020301" pitchFamily="18" charset="0"/>
                <a:cs typeface="Arial" panose="020B0604020202020204" pitchFamily="34" charset="0"/>
              </a:rPr>
              <a:t>FOUR-POINT </a:t>
            </a:r>
            <a:r>
              <a:rPr lang="en-US" sz="2700" dirty="0">
                <a:solidFill>
                  <a:schemeClr val="accent1">
                    <a:lumMod val="50000"/>
                  </a:schemeClr>
                </a:solidFill>
                <a:latin typeface="Trajan Pro 3" panose="02020502050503020301" pitchFamily="18" charset="0"/>
                <a:cs typeface="Arial" panose="020B0604020202020204" pitchFamily="34" charset="0"/>
              </a:rPr>
              <a:t>APPROACH</a:t>
            </a:r>
          </a:p>
        </p:txBody>
      </p:sp>
      <p:sp>
        <p:nvSpPr>
          <p:cNvPr id="3" name="Content Placeholder 2"/>
          <p:cNvSpPr>
            <a:spLocks noGrp="1"/>
          </p:cNvSpPr>
          <p:nvPr>
            <p:ph idx="1"/>
          </p:nvPr>
        </p:nvSpPr>
        <p:spPr>
          <a:xfrm>
            <a:off x="327981" y="2946108"/>
            <a:ext cx="3944688" cy="3694274"/>
          </a:xfrm>
        </p:spPr>
        <p:txBody>
          <a:bodyPr>
            <a:normAutofit/>
          </a:bodyPr>
          <a:lstStyle/>
          <a:p>
            <a:r>
              <a:rPr lang="en-US" sz="1800" b="1" i="1" dirty="0" smtClean="0">
                <a:solidFill>
                  <a:schemeClr val="accent1">
                    <a:lumMod val="50000"/>
                  </a:schemeClr>
                </a:solidFill>
              </a:rPr>
              <a:t>Organization:</a:t>
            </a:r>
          </a:p>
          <a:p>
            <a:pPr lvl="1"/>
            <a:r>
              <a:rPr lang="en-US" sz="1800" i="1" dirty="0" smtClean="0">
                <a:solidFill>
                  <a:schemeClr val="accent1">
                    <a:lumMod val="50000"/>
                  </a:schemeClr>
                </a:solidFill>
              </a:rPr>
              <a:t>Parking and Connectivity</a:t>
            </a:r>
          </a:p>
          <a:p>
            <a:pPr lvl="1"/>
            <a:r>
              <a:rPr lang="en-US" sz="1800" i="1" dirty="0" smtClean="0">
                <a:solidFill>
                  <a:schemeClr val="accent1">
                    <a:lumMod val="50000"/>
                  </a:schemeClr>
                </a:solidFill>
              </a:rPr>
              <a:t>Parks &amp; Greenspace</a:t>
            </a:r>
          </a:p>
          <a:p>
            <a:pPr marL="0" indent="0">
              <a:buNone/>
            </a:pPr>
            <a:endParaRPr lang="en-US" sz="1425" b="1" i="1" dirty="0" smtClean="0">
              <a:solidFill>
                <a:schemeClr val="accent1">
                  <a:lumMod val="50000"/>
                </a:schemeClr>
              </a:solidFill>
            </a:endParaRPr>
          </a:p>
          <a:p>
            <a:r>
              <a:rPr lang="en-US" sz="1800" b="1" i="1" dirty="0" smtClean="0">
                <a:solidFill>
                  <a:schemeClr val="accent1">
                    <a:lumMod val="50000"/>
                  </a:schemeClr>
                </a:solidFill>
              </a:rPr>
              <a:t>Promotion:</a:t>
            </a:r>
          </a:p>
          <a:p>
            <a:pPr lvl="1"/>
            <a:r>
              <a:rPr lang="en-US" sz="1800" i="1" dirty="0" smtClean="0">
                <a:solidFill>
                  <a:schemeClr val="accent1">
                    <a:lumMod val="50000"/>
                  </a:schemeClr>
                </a:solidFill>
              </a:rPr>
              <a:t>Connecting </a:t>
            </a:r>
            <a:r>
              <a:rPr lang="en-US" sz="1800" i="1" dirty="0">
                <a:solidFill>
                  <a:schemeClr val="accent1">
                    <a:lumMod val="50000"/>
                  </a:schemeClr>
                </a:solidFill>
              </a:rPr>
              <a:t>to Residents</a:t>
            </a:r>
          </a:p>
          <a:p>
            <a:pPr lvl="1"/>
            <a:r>
              <a:rPr lang="en-US" sz="1800" i="1" dirty="0" smtClean="0">
                <a:solidFill>
                  <a:schemeClr val="accent1">
                    <a:lumMod val="50000"/>
                  </a:schemeClr>
                </a:solidFill>
              </a:rPr>
              <a:t>Connecting </a:t>
            </a:r>
            <a:r>
              <a:rPr lang="en-US" sz="1800" i="1" dirty="0">
                <a:solidFill>
                  <a:schemeClr val="accent1">
                    <a:lumMod val="50000"/>
                  </a:schemeClr>
                </a:solidFill>
              </a:rPr>
              <a:t>with </a:t>
            </a:r>
            <a:r>
              <a:rPr lang="en-US" sz="1800" i="1" dirty="0" smtClean="0">
                <a:solidFill>
                  <a:schemeClr val="accent1">
                    <a:lumMod val="50000"/>
                  </a:schemeClr>
                </a:solidFill>
              </a:rPr>
              <a:t>Visitors</a:t>
            </a:r>
          </a:p>
        </p:txBody>
      </p:sp>
      <p:sp>
        <p:nvSpPr>
          <p:cNvPr id="5" name="Content Placeholder 2"/>
          <p:cNvSpPr txBox="1">
            <a:spLocks/>
          </p:cNvSpPr>
          <p:nvPr/>
        </p:nvSpPr>
        <p:spPr>
          <a:xfrm>
            <a:off x="4965724" y="2256284"/>
            <a:ext cx="3767243" cy="3960697"/>
          </a:xfrm>
          <a:prstGeom prst="rect">
            <a:avLst/>
          </a:prstGeom>
        </p:spPr>
        <p:txBody>
          <a:bodyPr vert="horz" lIns="34290" tIns="34290" rIns="34290" bIns="3429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Font typeface="Arial" panose="020B0604020202020204" pitchFamily="34" charset="0"/>
              <a:buChar char="•"/>
            </a:pPr>
            <a:endParaRPr lang="en-US" sz="1575" i="1" dirty="0"/>
          </a:p>
        </p:txBody>
      </p:sp>
      <p:sp>
        <p:nvSpPr>
          <p:cNvPr id="6" name="Content Placeholder 2"/>
          <p:cNvSpPr txBox="1">
            <a:spLocks/>
          </p:cNvSpPr>
          <p:nvPr/>
        </p:nvSpPr>
        <p:spPr>
          <a:xfrm>
            <a:off x="4272669" y="2946108"/>
            <a:ext cx="4460298" cy="369427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i="1" dirty="0">
                <a:solidFill>
                  <a:schemeClr val="accent1">
                    <a:lumMod val="50000"/>
                  </a:schemeClr>
                </a:solidFill>
              </a:rPr>
              <a:t>Design:	</a:t>
            </a:r>
          </a:p>
          <a:p>
            <a:pPr lvl="1"/>
            <a:r>
              <a:rPr lang="en-US" sz="1800" i="1" dirty="0">
                <a:solidFill>
                  <a:schemeClr val="accent1">
                    <a:lumMod val="50000"/>
                  </a:schemeClr>
                </a:solidFill>
              </a:rPr>
              <a:t>Gateways &amp; Corridors</a:t>
            </a:r>
          </a:p>
          <a:p>
            <a:pPr lvl="1"/>
            <a:r>
              <a:rPr lang="en-US" sz="1800" i="1" dirty="0">
                <a:solidFill>
                  <a:schemeClr val="accent1">
                    <a:lumMod val="50000"/>
                  </a:schemeClr>
                </a:solidFill>
              </a:rPr>
              <a:t>Connectivity </a:t>
            </a:r>
          </a:p>
          <a:p>
            <a:pPr lvl="1"/>
            <a:r>
              <a:rPr lang="en-US" sz="1800" i="1" dirty="0">
                <a:solidFill>
                  <a:schemeClr val="accent1">
                    <a:lumMod val="50000"/>
                  </a:schemeClr>
                </a:solidFill>
              </a:rPr>
              <a:t>Building Maintenance and Façades </a:t>
            </a:r>
            <a:endParaRPr lang="en-US" sz="1800" i="1" dirty="0" smtClean="0">
              <a:solidFill>
                <a:schemeClr val="accent1">
                  <a:lumMod val="50000"/>
                </a:schemeClr>
              </a:solidFill>
            </a:endParaRPr>
          </a:p>
          <a:p>
            <a:pPr lvl="1"/>
            <a:endParaRPr lang="en-US" sz="1800" b="1" i="1" dirty="0" smtClean="0">
              <a:solidFill>
                <a:schemeClr val="accent1">
                  <a:lumMod val="50000"/>
                </a:schemeClr>
              </a:solidFill>
            </a:endParaRPr>
          </a:p>
          <a:p>
            <a:r>
              <a:rPr lang="en-US" sz="1800" b="1" i="1" dirty="0" smtClean="0">
                <a:solidFill>
                  <a:schemeClr val="accent1">
                    <a:lumMod val="50000"/>
                  </a:schemeClr>
                </a:solidFill>
              </a:rPr>
              <a:t>Economic Vitality:</a:t>
            </a:r>
          </a:p>
          <a:p>
            <a:pPr lvl="1"/>
            <a:r>
              <a:rPr lang="en-US" sz="1800" i="1" dirty="0" smtClean="0">
                <a:solidFill>
                  <a:schemeClr val="accent1">
                    <a:lumMod val="50000"/>
                  </a:schemeClr>
                </a:solidFill>
              </a:rPr>
              <a:t>Creating </a:t>
            </a:r>
            <a:r>
              <a:rPr lang="en-US" sz="1800" i="1" dirty="0">
                <a:solidFill>
                  <a:schemeClr val="accent1">
                    <a:lumMod val="50000"/>
                  </a:schemeClr>
                </a:solidFill>
              </a:rPr>
              <a:t>a </a:t>
            </a:r>
            <a:r>
              <a:rPr lang="en-US" sz="1800" i="1" dirty="0" smtClean="0">
                <a:solidFill>
                  <a:schemeClr val="accent1">
                    <a:lumMod val="50000"/>
                  </a:schemeClr>
                </a:solidFill>
              </a:rPr>
              <a:t>Destination/Entertainment : Restaurants, Retail, Lodging, and Residences</a:t>
            </a:r>
            <a:endParaRPr lang="en-US" sz="1800" i="1" dirty="0">
              <a:solidFill>
                <a:schemeClr val="accent1">
                  <a:lumMod val="50000"/>
                </a:schemeClr>
              </a:solidFill>
            </a:endParaRPr>
          </a:p>
          <a:p>
            <a:pPr lvl="1"/>
            <a:r>
              <a:rPr lang="en-US" sz="1800" i="1" dirty="0" smtClean="0">
                <a:solidFill>
                  <a:schemeClr val="accent1">
                    <a:lumMod val="50000"/>
                  </a:schemeClr>
                </a:solidFill>
              </a:rPr>
              <a:t>New development will be Mixed </a:t>
            </a:r>
            <a:r>
              <a:rPr lang="en-US" sz="1800" i="1" dirty="0">
                <a:solidFill>
                  <a:schemeClr val="accent1">
                    <a:lumMod val="50000"/>
                  </a:schemeClr>
                </a:solidFill>
              </a:rPr>
              <a:t>Use Development </a:t>
            </a:r>
          </a:p>
          <a:p>
            <a:pPr lvl="1"/>
            <a:endParaRPr lang="en-US" sz="1125" i="1" dirty="0"/>
          </a:p>
          <a:p>
            <a:endParaRPr lang="en-US" sz="2100" i="1" dirty="0"/>
          </a:p>
        </p:txBody>
      </p:sp>
    </p:spTree>
    <p:extLst>
      <p:ext uri="{BB962C8B-B14F-4D97-AF65-F5344CB8AC3E}">
        <p14:creationId xmlns:p14="http://schemas.microsoft.com/office/powerpoint/2010/main" val="2984940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2"/>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27889" t="42120" r="23667" b="29162"/>
          <a:stretch/>
        </p:blipFill>
        <p:spPr>
          <a:xfrm>
            <a:off x="931479" y="831273"/>
            <a:ext cx="7069519" cy="5424055"/>
          </a:xfrm>
          <a:prstGeom prst="rect">
            <a:avLst/>
          </a:prstGeom>
        </p:spPr>
      </p:pic>
    </p:spTree>
    <p:extLst>
      <p:ext uri="{BB962C8B-B14F-4D97-AF65-F5344CB8AC3E}">
        <p14:creationId xmlns:p14="http://schemas.microsoft.com/office/powerpoint/2010/main" val="464641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598903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24504" y="-143838"/>
            <a:ext cx="12734666" cy="7150813"/>
          </a:xfrm>
          <a:prstGeom prst="rect">
            <a:avLst/>
          </a:prstGeom>
        </p:spPr>
      </p:pic>
      <p:sp>
        <p:nvSpPr>
          <p:cNvPr id="3" name="Rectangle 2"/>
          <p:cNvSpPr/>
          <p:nvPr/>
        </p:nvSpPr>
        <p:spPr>
          <a:xfrm>
            <a:off x="-119496" y="2938410"/>
            <a:ext cx="9457460" cy="1984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0" y="3030853"/>
            <a:ext cx="9144000" cy="994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smtClean="0">
                <a:solidFill>
                  <a:schemeClr val="accent1">
                    <a:lumMod val="50000"/>
                  </a:schemeClr>
                </a:solidFill>
                <a:latin typeface="Trajan Pro 3" panose="02020502050503020301" pitchFamily="18" charset="0"/>
                <a:cs typeface="Arial" panose="020B0604020202020204" pitchFamily="34" charset="0"/>
              </a:rPr>
              <a:t>PAR</a:t>
            </a:r>
            <a:r>
              <a:rPr lang="en-US" sz="6600" b="1" dirty="0" smtClean="0">
                <a:solidFill>
                  <a:schemeClr val="accent1">
                    <a:lumMod val="50000"/>
                  </a:schemeClr>
                </a:solidFill>
                <a:latin typeface="Trajan Pro 3" panose="02020502050503020301" pitchFamily="18" charset="0"/>
                <a:cs typeface="Arial" panose="020B0604020202020204" pitchFamily="34" charset="0"/>
              </a:rPr>
              <a:t>KING </a:t>
            </a:r>
            <a:r>
              <a:rPr lang="en-US" sz="6600" dirty="0" smtClean="0">
                <a:solidFill>
                  <a:schemeClr val="accent1">
                    <a:lumMod val="50000"/>
                  </a:schemeClr>
                </a:solidFill>
                <a:latin typeface="Trajan Pro 3" panose="02020502050503020301" pitchFamily="18" charset="0"/>
                <a:cs typeface="Arial" panose="020B0604020202020204" pitchFamily="34" charset="0"/>
              </a:rPr>
              <a:t>Connectivity</a:t>
            </a:r>
            <a:endParaRPr lang="en-US" sz="6600" dirty="0">
              <a:solidFill>
                <a:schemeClr val="accent1">
                  <a:lumMod val="50000"/>
                </a:schemeClr>
              </a:solidFill>
              <a:latin typeface="Trajan Pro 3" panose="02020502050503020301" pitchFamily="18" charset="0"/>
              <a:cs typeface="Arial" panose="020B0604020202020204" pitchFamily="34" charset="0"/>
            </a:endParaRPr>
          </a:p>
        </p:txBody>
      </p:sp>
    </p:spTree>
    <p:extLst>
      <p:ext uri="{BB962C8B-B14F-4D97-AF65-F5344CB8AC3E}">
        <p14:creationId xmlns:p14="http://schemas.microsoft.com/office/powerpoint/2010/main" val="31626041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chemeClr val="accent1">
                    <a:lumMod val="50000"/>
                  </a:schemeClr>
                </a:solidFill>
                <a:latin typeface="Trajan Pro 3" panose="02020502050503020301" pitchFamily="18" charset="0"/>
                <a:cs typeface="Arial" panose="020B0604020202020204" pitchFamily="34" charset="0"/>
              </a:rPr>
              <a:t>Parking </a:t>
            </a:r>
            <a:r>
              <a:rPr lang="en-US" dirty="0">
                <a:solidFill>
                  <a:schemeClr val="accent1">
                    <a:lumMod val="50000"/>
                  </a:schemeClr>
                </a:solidFill>
                <a:latin typeface="Trajan Pro 3" panose="02020502050503020301" pitchFamily="18" charset="0"/>
                <a:cs typeface="Arial" panose="020B0604020202020204" pitchFamily="34" charset="0"/>
              </a:rPr>
              <a:t>Audit</a:t>
            </a:r>
            <a:br>
              <a:rPr lang="en-US" dirty="0">
                <a:solidFill>
                  <a:schemeClr val="accent1">
                    <a:lumMod val="50000"/>
                  </a:schemeClr>
                </a:solidFill>
                <a:latin typeface="Trajan Pro 3" panose="02020502050503020301" pitchFamily="18" charset="0"/>
                <a:cs typeface="Arial" panose="020B0604020202020204" pitchFamily="34" charset="0"/>
              </a:rPr>
            </a:br>
            <a:r>
              <a:rPr lang="en-US" baseline="30000" dirty="0">
                <a:solidFill>
                  <a:schemeClr val="accent1">
                    <a:lumMod val="50000"/>
                  </a:schemeClr>
                </a:solidFill>
                <a:latin typeface="Adobe Caslon Pro Thin"/>
              </a:rPr>
              <a:t/>
            </a:r>
            <a:br>
              <a:rPr lang="en-US" baseline="30000" dirty="0">
                <a:solidFill>
                  <a:schemeClr val="accent1">
                    <a:lumMod val="50000"/>
                  </a:schemeClr>
                </a:solidFill>
                <a:latin typeface="Adobe Caslon Pro Thin"/>
              </a:rPr>
            </a:br>
            <a:r>
              <a:rPr lang="en-US" baseline="30000" dirty="0">
                <a:solidFill>
                  <a:schemeClr val="accent1">
                    <a:lumMod val="50000"/>
                  </a:schemeClr>
                </a:solidFill>
                <a:latin typeface="Bebas Neue" panose="020B0606020202050201" pitchFamily="34" charset="0"/>
              </a:rPr>
              <a:t>Civic Center Area</a:t>
            </a:r>
            <a:br>
              <a:rPr lang="en-US" baseline="30000" dirty="0">
                <a:solidFill>
                  <a:schemeClr val="accent1">
                    <a:lumMod val="50000"/>
                  </a:schemeClr>
                </a:solidFill>
                <a:latin typeface="Bebas Neue" panose="020B0606020202050201" pitchFamily="34" charset="0"/>
              </a:rPr>
            </a:b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6536" y="857250"/>
            <a:ext cx="9532323" cy="4558937"/>
          </a:xfrm>
        </p:spPr>
      </p:pic>
      <p:sp>
        <p:nvSpPr>
          <p:cNvPr id="6" name="Title 1"/>
          <p:cNvSpPr txBox="1">
            <a:spLocks/>
          </p:cNvSpPr>
          <p:nvPr/>
        </p:nvSpPr>
        <p:spPr>
          <a:xfrm>
            <a:off x="7298267" y="5871537"/>
            <a:ext cx="1913358" cy="16468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baseline="30000" dirty="0">
              <a:solidFill>
                <a:schemeClr val="accent1">
                  <a:lumMod val="50000"/>
                </a:schemeClr>
              </a:solidFill>
              <a:latin typeface="Adobe Caslon Pro Thin"/>
            </a:endParaRPr>
          </a:p>
          <a:p>
            <a:pPr algn="ctr"/>
            <a:r>
              <a:rPr lang="en-US" sz="3600" baseline="30000" dirty="0">
                <a:solidFill>
                  <a:schemeClr val="accent1">
                    <a:lumMod val="50000"/>
                  </a:schemeClr>
                </a:solidFill>
                <a:latin typeface="Bebas Neue" panose="020B0606020202050201" pitchFamily="34" charset="0"/>
              </a:rPr>
              <a:t>Grand Total: 1,263</a:t>
            </a:r>
          </a:p>
          <a:p>
            <a:pPr algn="ctr"/>
            <a:endParaRPr lang="en-US" sz="3600" baseline="30000" dirty="0" smtClean="0">
              <a:solidFill>
                <a:schemeClr val="accent1">
                  <a:lumMod val="50000"/>
                </a:schemeClr>
              </a:solidFill>
              <a:latin typeface="Adobe Caslon Pro Thin"/>
            </a:endParaRPr>
          </a:p>
          <a:p>
            <a:pPr algn="ctr"/>
            <a:endParaRPr lang="en-US" sz="3600" dirty="0">
              <a:solidFill>
                <a:schemeClr val="accent1">
                  <a:lumMod val="50000"/>
                </a:schemeClr>
              </a:solidFill>
              <a:latin typeface="Trajan Pro 3" panose="02020502050503020301" pitchFamily="18" charset="0"/>
            </a:endParaRPr>
          </a:p>
        </p:txBody>
      </p:sp>
      <p:sp>
        <p:nvSpPr>
          <p:cNvPr id="5" name="TextBox 4"/>
          <p:cNvSpPr txBox="1"/>
          <p:nvPr/>
        </p:nvSpPr>
        <p:spPr>
          <a:xfrm>
            <a:off x="347133" y="5638800"/>
            <a:ext cx="2963333" cy="1477328"/>
          </a:xfrm>
          <a:prstGeom prst="rect">
            <a:avLst/>
          </a:prstGeom>
          <a:noFill/>
        </p:spPr>
        <p:txBody>
          <a:bodyPr wrap="square" rtlCol="0">
            <a:spAutoFit/>
          </a:bodyPr>
          <a:lstStyle/>
          <a:p>
            <a:pPr algn="ctr"/>
            <a:r>
              <a:rPr lang="en-US" sz="3600" baseline="30000" dirty="0">
                <a:solidFill>
                  <a:schemeClr val="accent1">
                    <a:lumMod val="50000"/>
                  </a:schemeClr>
                </a:solidFill>
                <a:latin typeface="Bebas Neue" panose="020B0606020202050201" pitchFamily="34" charset="0"/>
              </a:rPr>
              <a:t>Civic Center Area</a:t>
            </a:r>
          </a:p>
          <a:p>
            <a:pPr algn="ctr"/>
            <a:r>
              <a:rPr lang="en-US" sz="3600" baseline="30000" dirty="0">
                <a:solidFill>
                  <a:schemeClr val="accent1">
                    <a:lumMod val="50000"/>
                  </a:schemeClr>
                </a:solidFill>
                <a:latin typeface="Adobe Caslon Pro Thin"/>
              </a:rPr>
              <a:t>Public Spaces: 276</a:t>
            </a:r>
          </a:p>
          <a:p>
            <a:pPr algn="ctr"/>
            <a:r>
              <a:rPr lang="en-US" sz="3600" baseline="30000" dirty="0">
                <a:solidFill>
                  <a:schemeClr val="accent1">
                    <a:lumMod val="50000"/>
                  </a:schemeClr>
                </a:solidFill>
                <a:latin typeface="Adobe Caslon Pro Thin"/>
              </a:rPr>
              <a:t>Private Spaces: 319</a:t>
            </a:r>
          </a:p>
          <a:p>
            <a:endParaRPr lang="en-US" dirty="0"/>
          </a:p>
        </p:txBody>
      </p:sp>
      <p:sp>
        <p:nvSpPr>
          <p:cNvPr id="7" name="TextBox 6"/>
          <p:cNvSpPr txBox="1"/>
          <p:nvPr/>
        </p:nvSpPr>
        <p:spPr>
          <a:xfrm>
            <a:off x="3666066" y="5431278"/>
            <a:ext cx="3276601" cy="1661993"/>
          </a:xfrm>
          <a:prstGeom prst="rect">
            <a:avLst/>
          </a:prstGeom>
          <a:noFill/>
        </p:spPr>
        <p:txBody>
          <a:bodyPr wrap="square" rtlCol="0">
            <a:spAutoFit/>
          </a:bodyPr>
          <a:lstStyle/>
          <a:p>
            <a:pPr algn="ctr"/>
            <a:endParaRPr lang="en-US" baseline="30000" dirty="0">
              <a:solidFill>
                <a:schemeClr val="accent1">
                  <a:lumMod val="50000"/>
                </a:schemeClr>
              </a:solidFill>
              <a:latin typeface="Adobe Caslon Pro Thin"/>
            </a:endParaRPr>
          </a:p>
          <a:p>
            <a:pPr algn="ctr"/>
            <a:r>
              <a:rPr lang="en-US" sz="3600" baseline="30000" dirty="0">
                <a:solidFill>
                  <a:schemeClr val="accent1">
                    <a:lumMod val="50000"/>
                  </a:schemeClr>
                </a:solidFill>
                <a:latin typeface="Bebas Neue" panose="020B0606020202050201" pitchFamily="34" charset="0"/>
              </a:rPr>
              <a:t>Downtown</a:t>
            </a:r>
            <a:endParaRPr lang="en-US" sz="3600" baseline="30000" dirty="0">
              <a:solidFill>
                <a:schemeClr val="accent1">
                  <a:lumMod val="50000"/>
                </a:schemeClr>
              </a:solidFill>
              <a:latin typeface="Adobe Caslon Pro Thin"/>
            </a:endParaRPr>
          </a:p>
          <a:p>
            <a:pPr algn="ctr"/>
            <a:r>
              <a:rPr lang="en-US" sz="3600" baseline="30000" dirty="0">
                <a:solidFill>
                  <a:schemeClr val="accent1">
                    <a:lumMod val="50000"/>
                  </a:schemeClr>
                </a:solidFill>
                <a:latin typeface="Adobe Caslon Pro Thin"/>
              </a:rPr>
              <a:t>Public Spaces: 519</a:t>
            </a:r>
          </a:p>
          <a:p>
            <a:pPr algn="ctr"/>
            <a:r>
              <a:rPr lang="en-US" sz="3600" baseline="30000" dirty="0">
                <a:solidFill>
                  <a:schemeClr val="accent1">
                    <a:lumMod val="50000"/>
                  </a:schemeClr>
                </a:solidFill>
                <a:latin typeface="Adobe Caslon Pro Thin"/>
              </a:rPr>
              <a:t>Private Spaces: 149</a:t>
            </a:r>
          </a:p>
          <a:p>
            <a:endParaRPr lang="en-US" dirty="0"/>
          </a:p>
        </p:txBody>
      </p:sp>
    </p:spTree>
    <p:extLst>
      <p:ext uri="{BB962C8B-B14F-4D97-AF65-F5344CB8AC3E}">
        <p14:creationId xmlns:p14="http://schemas.microsoft.com/office/powerpoint/2010/main" val="17052568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6" name="Title 1"/>
          <p:cNvSpPr txBox="1">
            <a:spLocks/>
          </p:cNvSpPr>
          <p:nvPr/>
        </p:nvSpPr>
        <p:spPr>
          <a:xfrm>
            <a:off x="470424" y="579103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bg1"/>
                </a:solidFill>
                <a:latin typeface="Trajan Pro 3" panose="02020502050503020301" pitchFamily="18" charset="0"/>
                <a:cs typeface="Arial" panose="020B0604020202020204" pitchFamily="34" charset="0"/>
              </a:rPr>
              <a:t>Before</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1396352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31094"/>
            <a:ext cx="9144000" cy="994172"/>
          </a:xfrm>
        </p:spPr>
        <p:txBody>
          <a:bodyPr>
            <a:normAutofit/>
          </a:bodyPr>
          <a:lstStyle/>
          <a:p>
            <a:pPr algn="ctr"/>
            <a:r>
              <a:rPr lang="en-US" sz="4500" dirty="0">
                <a:solidFill>
                  <a:schemeClr val="accent1">
                    <a:lumMod val="50000"/>
                  </a:schemeClr>
                </a:solidFill>
                <a:latin typeface="Trajan Pro 3" panose="02020502050503020301" pitchFamily="18" charset="0"/>
              </a:rPr>
              <a:t>Parking Signage</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0253" t="44882" r="33807" b="14343"/>
          <a:stretch/>
        </p:blipFill>
        <p:spPr>
          <a:xfrm>
            <a:off x="166256" y="2353867"/>
            <a:ext cx="3059640" cy="3606892"/>
          </a:xfr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4111" t="37959" r="30395"/>
          <a:stretch/>
        </p:blipFill>
        <p:spPr>
          <a:xfrm>
            <a:off x="3305256" y="2353866"/>
            <a:ext cx="2751418" cy="3606893"/>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5531" t="39933" r="36886" b="13993"/>
          <a:stretch/>
        </p:blipFill>
        <p:spPr>
          <a:xfrm>
            <a:off x="6135244" y="2353866"/>
            <a:ext cx="2879083" cy="3606893"/>
          </a:xfrm>
          <a:prstGeom prst="rect">
            <a:avLst/>
          </a:prstGeom>
        </p:spPr>
      </p:pic>
    </p:spTree>
    <p:extLst>
      <p:ext uri="{BB962C8B-B14F-4D97-AF65-F5344CB8AC3E}">
        <p14:creationId xmlns:p14="http://schemas.microsoft.com/office/powerpoint/2010/main" val="482802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5098"/>
          <a:stretch/>
        </p:blipFill>
        <p:spPr>
          <a:xfrm>
            <a:off x="-342496" y="0"/>
            <a:ext cx="9828991" cy="5974772"/>
          </a:xfrm>
        </p:spPr>
      </p:pic>
      <p:sp>
        <p:nvSpPr>
          <p:cNvPr id="5" name="Title 1"/>
          <p:cNvSpPr txBox="1">
            <a:spLocks/>
          </p:cNvSpPr>
          <p:nvPr/>
        </p:nvSpPr>
        <p:spPr>
          <a:xfrm>
            <a:off x="384463" y="5863828"/>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Trajan Pro 3" panose="02020502050503020301" pitchFamily="18" charset="0"/>
                <a:cs typeface="Arial" panose="020B0604020202020204" pitchFamily="34" charset="0"/>
              </a:rPr>
              <a:t>After</a:t>
            </a:r>
            <a:endParaRPr lang="en-US" sz="2400" dirty="0">
              <a:latin typeface="Trajan Pro 3" panose="02020502050503020301" pitchFamily="18" charset="0"/>
            </a:endParaRPr>
          </a:p>
        </p:txBody>
      </p:sp>
    </p:spTree>
    <p:extLst>
      <p:ext uri="{BB962C8B-B14F-4D97-AF65-F5344CB8AC3E}">
        <p14:creationId xmlns:p14="http://schemas.microsoft.com/office/powerpoint/2010/main" val="2577048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98291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cstate="print">
            <a:biLevel thresh="75000"/>
            <a:extLst>
              <a:ext uri="{28A0092B-C50C-407E-A947-70E740481C1C}">
                <a14:useLocalDpi xmlns:a14="http://schemas.microsoft.com/office/drawing/2010/main" val="0"/>
              </a:ext>
            </a:extLst>
          </a:blip>
          <a:srcRect l="14933" t="52048" r="15996" b="32209"/>
          <a:stretch/>
        </p:blipFill>
        <p:spPr>
          <a:xfrm>
            <a:off x="4080213" y="4740226"/>
            <a:ext cx="4295234" cy="1618974"/>
          </a:xfrm>
          <a:prstGeom prst="rect">
            <a:avLst/>
          </a:prstGeom>
        </p:spPr>
      </p:pic>
      <p:pic>
        <p:nvPicPr>
          <p:cNvPr id="7" name="Picture Placeholder 2"/>
          <p:cNvPicPr>
            <a:picLocks noChangeAspect="1"/>
          </p:cNvPicPr>
          <p:nvPr/>
        </p:nvPicPr>
        <p:blipFill rotWithShape="1">
          <a:blip r:embed="rId3" cstate="print">
            <a:biLevel thresh="75000"/>
            <a:extLst>
              <a:ext uri="{28A0092B-C50C-407E-A947-70E740481C1C}">
                <a14:useLocalDpi xmlns:a14="http://schemas.microsoft.com/office/drawing/2010/main" val="0"/>
              </a:ext>
            </a:extLst>
          </a:blip>
          <a:srcRect l="27889" t="42120" r="23667" b="29162"/>
          <a:stretch/>
        </p:blipFill>
        <p:spPr>
          <a:xfrm>
            <a:off x="4473766" y="2226212"/>
            <a:ext cx="2965183" cy="2275022"/>
          </a:xfrm>
          <a:prstGeom prst="rect">
            <a:avLst/>
          </a:prstGeom>
        </p:spPr>
      </p:pic>
      <p:sp>
        <p:nvSpPr>
          <p:cNvPr id="8" name="Title 1"/>
          <p:cNvSpPr>
            <a:spLocks noGrp="1"/>
          </p:cNvSpPr>
          <p:nvPr>
            <p:ph type="title"/>
          </p:nvPr>
        </p:nvSpPr>
        <p:spPr>
          <a:xfrm>
            <a:off x="1" y="833857"/>
            <a:ext cx="9144000" cy="994172"/>
          </a:xfrm>
        </p:spPr>
        <p:txBody>
          <a:bodyPr/>
          <a:lstStyle/>
          <a:p>
            <a:pPr algn="ctr"/>
            <a:r>
              <a:rPr lang="en-US" dirty="0" smtClean="0">
                <a:solidFill>
                  <a:schemeClr val="accent1">
                    <a:lumMod val="50000"/>
                  </a:schemeClr>
                </a:solidFill>
                <a:latin typeface="Trajan Pro 3" panose="02020502050503020301" pitchFamily="18" charset="0"/>
                <a:cs typeface="Arial" panose="020B0604020202020204" pitchFamily="34" charset="0"/>
              </a:rPr>
              <a:t>PLANNING PROCESS:</a:t>
            </a:r>
            <a:endParaRPr lang="en-US" dirty="0">
              <a:solidFill>
                <a:schemeClr val="accent1">
                  <a:lumMod val="50000"/>
                </a:schemeClr>
              </a:solidFill>
              <a:latin typeface="Trajan Pro 3" panose="02020502050503020301" pitchFamily="18" charset="0"/>
              <a:cs typeface="Arial" panose="020B0604020202020204" pitchFamily="34" charset="0"/>
            </a:endParaRPr>
          </a:p>
        </p:txBody>
      </p:sp>
      <p:sp>
        <p:nvSpPr>
          <p:cNvPr id="9" name="Title 1"/>
          <p:cNvSpPr txBox="1">
            <a:spLocks/>
          </p:cNvSpPr>
          <p:nvPr/>
        </p:nvSpPr>
        <p:spPr>
          <a:xfrm>
            <a:off x="1" y="314592"/>
            <a:ext cx="91440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solidFill>
                  <a:schemeClr val="accent1">
                    <a:lumMod val="50000"/>
                  </a:schemeClr>
                </a:solidFill>
                <a:latin typeface="Trajan Pro 3" panose="02020502050503020301" pitchFamily="18" charset="0"/>
              </a:rPr>
              <a:t>The Three-Step</a:t>
            </a:r>
          </a:p>
        </p:txBody>
      </p:sp>
      <p:pic>
        <p:nvPicPr>
          <p:cNvPr id="5" name="Picture Placeholder 7"/>
          <p:cNvPicPr>
            <a:picLocks noChangeAspect="1"/>
          </p:cNvPicPr>
          <p:nvPr/>
        </p:nvPicPr>
        <p:blipFill rotWithShape="1">
          <a:blip r:embed="rId4" cstate="print">
            <a:biLevel thresh="75000"/>
            <a:extLst>
              <a:ext uri="{28A0092B-C50C-407E-A947-70E740481C1C}">
                <a14:useLocalDpi xmlns:a14="http://schemas.microsoft.com/office/drawing/2010/main" val="0"/>
              </a:ext>
            </a:extLst>
          </a:blip>
          <a:srcRect l="21758" t="20276" r="24211" b="43125"/>
          <a:stretch/>
        </p:blipFill>
        <p:spPr>
          <a:xfrm>
            <a:off x="939316" y="2660874"/>
            <a:ext cx="3140897" cy="315669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9530" y="3363723"/>
            <a:ext cx="1454022" cy="365792"/>
          </a:xfrm>
          <a:prstGeom prst="rect">
            <a:avLst/>
          </a:prstGeom>
        </p:spPr>
      </p:pic>
    </p:spTree>
    <p:extLst>
      <p:ext uri="{BB962C8B-B14F-4D97-AF65-F5344CB8AC3E}">
        <p14:creationId xmlns:p14="http://schemas.microsoft.com/office/powerpoint/2010/main" val="26098109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73279" y="-279959"/>
            <a:ext cx="9517279" cy="7137959"/>
          </a:xfrm>
        </p:spPr>
      </p:pic>
      <p:sp>
        <p:nvSpPr>
          <p:cNvPr id="5" name="Title 1"/>
          <p:cNvSpPr txBox="1">
            <a:spLocks/>
          </p:cNvSpPr>
          <p:nvPr/>
        </p:nvSpPr>
        <p:spPr>
          <a:xfrm>
            <a:off x="428626" y="521439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Trajan Pro 3" panose="02020502050503020301" pitchFamily="18" charset="0"/>
                <a:cs typeface="Arial" panose="020B0604020202020204" pitchFamily="34" charset="0"/>
              </a:rPr>
              <a:t>Before</a:t>
            </a:r>
            <a:endParaRPr lang="en-US" sz="2400" dirty="0">
              <a:latin typeface="Trajan Pro 3" panose="02020502050503020301" pitchFamily="18" charset="0"/>
            </a:endParaRPr>
          </a:p>
        </p:txBody>
      </p:sp>
    </p:spTree>
    <p:extLst>
      <p:ext uri="{BB962C8B-B14F-4D97-AF65-F5344CB8AC3E}">
        <p14:creationId xmlns:p14="http://schemas.microsoft.com/office/powerpoint/2010/main" val="388565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32509" y="-240993"/>
            <a:ext cx="9476509" cy="7107382"/>
          </a:xfrm>
        </p:spPr>
      </p:pic>
      <p:sp>
        <p:nvSpPr>
          <p:cNvPr id="5" name="Title 1"/>
          <p:cNvSpPr txBox="1">
            <a:spLocks/>
          </p:cNvSpPr>
          <p:nvPr/>
        </p:nvSpPr>
        <p:spPr>
          <a:xfrm>
            <a:off x="459799" y="5235178"/>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Trajan Pro 3" panose="02020502050503020301" pitchFamily="18" charset="0"/>
                <a:cs typeface="Arial" panose="020B0604020202020204" pitchFamily="34" charset="0"/>
              </a:rPr>
              <a:t>After</a:t>
            </a:r>
            <a:endParaRPr lang="en-US" sz="2400" dirty="0">
              <a:latin typeface="Trajan Pro 3" panose="02020502050503020301" pitchFamily="18" charset="0"/>
            </a:endParaRPr>
          </a:p>
        </p:txBody>
      </p:sp>
    </p:spTree>
    <p:extLst>
      <p:ext uri="{BB962C8B-B14F-4D97-AF65-F5344CB8AC3E}">
        <p14:creationId xmlns:p14="http://schemas.microsoft.com/office/powerpoint/2010/main" val="3827927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392"/>
          <a:stretch/>
        </p:blipFill>
        <p:spPr>
          <a:xfrm>
            <a:off x="0" y="0"/>
            <a:ext cx="9144000" cy="7173016"/>
          </a:xfrm>
        </p:spPr>
      </p:pic>
      <p:sp>
        <p:nvSpPr>
          <p:cNvPr id="6" name="Title 1"/>
          <p:cNvSpPr txBox="1">
            <a:spLocks/>
          </p:cNvSpPr>
          <p:nvPr/>
        </p:nvSpPr>
        <p:spPr>
          <a:xfrm>
            <a:off x="626839" y="5809239"/>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Trajan Pro 3" panose="02020502050503020301" pitchFamily="18" charset="0"/>
                <a:cs typeface="Arial" panose="020B0604020202020204" pitchFamily="34" charset="0"/>
              </a:rPr>
              <a:t>Before</a:t>
            </a:r>
            <a:endParaRPr lang="en-US" sz="2400" dirty="0">
              <a:latin typeface="Trajan Pro 3" panose="02020502050503020301" pitchFamily="18" charset="0"/>
            </a:endParaRPr>
          </a:p>
        </p:txBody>
      </p:sp>
    </p:spTree>
    <p:extLst>
      <p:ext uri="{BB962C8B-B14F-4D97-AF65-F5344CB8AC3E}">
        <p14:creationId xmlns:p14="http://schemas.microsoft.com/office/powerpoint/2010/main" val="540026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3672"/>
            <a:ext cx="9179924" cy="6834328"/>
          </a:xfrm>
        </p:spPr>
      </p:pic>
      <p:sp>
        <p:nvSpPr>
          <p:cNvPr id="6" name="Title 1"/>
          <p:cNvSpPr txBox="1">
            <a:spLocks/>
          </p:cNvSpPr>
          <p:nvPr/>
        </p:nvSpPr>
        <p:spPr>
          <a:xfrm>
            <a:off x="211203" y="516500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solidFill>
                  <a:schemeClr val="bg1"/>
                </a:solidFill>
                <a:latin typeface="Trajan Pro 3" panose="02020502050503020301" pitchFamily="18" charset="0"/>
                <a:cs typeface="Arial" panose="020B0604020202020204" pitchFamily="34" charset="0"/>
              </a:rPr>
              <a:t>after</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2368371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Title 1"/>
          <p:cNvSpPr txBox="1">
            <a:spLocks/>
          </p:cNvSpPr>
          <p:nvPr/>
        </p:nvSpPr>
        <p:spPr>
          <a:xfrm>
            <a:off x="626839" y="5809239"/>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solidFill>
                  <a:schemeClr val="bg1"/>
                </a:solidFill>
                <a:latin typeface="Trajan Pro 3" panose="02020502050503020301" pitchFamily="18" charset="0"/>
                <a:cs typeface="Arial" panose="020B0604020202020204" pitchFamily="34" charset="0"/>
              </a:rPr>
              <a:t>before</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27563556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3999" cy="6858000"/>
          </a:xfrm>
        </p:spPr>
      </p:pic>
      <p:sp>
        <p:nvSpPr>
          <p:cNvPr id="5" name="Title 1"/>
          <p:cNvSpPr txBox="1">
            <a:spLocks/>
          </p:cNvSpPr>
          <p:nvPr/>
        </p:nvSpPr>
        <p:spPr>
          <a:xfrm>
            <a:off x="626839" y="5809239"/>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solidFill>
                  <a:schemeClr val="bg1"/>
                </a:solidFill>
                <a:latin typeface="Trajan Pro 3" panose="02020502050503020301" pitchFamily="18" charset="0"/>
                <a:cs typeface="Arial" panose="020B0604020202020204" pitchFamily="34" charset="0"/>
              </a:rPr>
              <a:t>after</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3950112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txBox="1">
            <a:spLocks/>
          </p:cNvSpPr>
          <p:nvPr/>
        </p:nvSpPr>
        <p:spPr>
          <a:xfrm>
            <a:off x="330248" y="36512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latin typeface="Trajan Pro 3" panose="02020502050503020301" pitchFamily="18" charset="0"/>
                <a:cs typeface="Arial" panose="020B0604020202020204" pitchFamily="34" charset="0"/>
              </a:rPr>
              <a:t>BEFORE</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2222758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txBox="1">
            <a:spLocks/>
          </p:cNvSpPr>
          <p:nvPr/>
        </p:nvSpPr>
        <p:spPr>
          <a:xfrm>
            <a:off x="330248" y="36512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latin typeface="Trajan Pro 3" panose="02020502050503020301" pitchFamily="18" charset="0"/>
                <a:cs typeface="Arial" panose="020B0604020202020204" pitchFamily="34" charset="0"/>
              </a:rPr>
              <a:t>after</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2693845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
        <p:nvSpPr>
          <p:cNvPr id="6" name="Title 1"/>
          <p:cNvSpPr txBox="1">
            <a:spLocks/>
          </p:cNvSpPr>
          <p:nvPr/>
        </p:nvSpPr>
        <p:spPr>
          <a:xfrm>
            <a:off x="490972" y="532869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bg1"/>
                </a:solidFill>
                <a:latin typeface="Trajan Pro 3" panose="02020502050503020301" pitchFamily="18" charset="0"/>
                <a:cs typeface="Arial" panose="020B0604020202020204" pitchFamily="34" charset="0"/>
              </a:rPr>
              <a:t>Before</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23204216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
        <p:nvSpPr>
          <p:cNvPr id="6" name="Title 1"/>
          <p:cNvSpPr txBox="1">
            <a:spLocks/>
          </p:cNvSpPr>
          <p:nvPr/>
        </p:nvSpPr>
        <p:spPr>
          <a:xfrm>
            <a:off x="490972" y="532869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solidFill>
                  <a:schemeClr val="bg1"/>
                </a:solidFill>
                <a:latin typeface="Trajan Pro 3" panose="02020502050503020301" pitchFamily="18" charset="0"/>
                <a:cs typeface="Arial" panose="020B0604020202020204" pitchFamily="34" charset="0"/>
              </a:rPr>
              <a:t>after</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2678459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88388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365126"/>
            <a:ext cx="9144000" cy="1325563"/>
          </a:xfrm>
        </p:spPr>
        <p:txBody>
          <a:bodyPr/>
          <a:lstStyle/>
          <a:p>
            <a:pPr algn="ctr"/>
            <a:r>
              <a:rPr lang="en-US" dirty="0" smtClean="0">
                <a:solidFill>
                  <a:schemeClr val="accent1">
                    <a:lumMod val="50000"/>
                  </a:schemeClr>
                </a:solidFill>
                <a:latin typeface="Trajan Pro 3" panose="02020502050503020301" pitchFamily="18" charset="0"/>
              </a:rPr>
              <a:t>Step 1: Plan Review </a:t>
            </a:r>
            <a:endParaRPr lang="en-US" dirty="0">
              <a:solidFill>
                <a:schemeClr val="accent1">
                  <a:lumMod val="50000"/>
                </a:schemeClr>
              </a:solidFill>
              <a:latin typeface="Trajan Pro 3" panose="02020502050503020301" pitchFamily="18" charset="0"/>
            </a:endParaRPr>
          </a:p>
        </p:txBody>
      </p:sp>
      <p:sp>
        <p:nvSpPr>
          <p:cNvPr id="3" name="Content Placeholder 2"/>
          <p:cNvSpPr>
            <a:spLocks noGrp="1"/>
          </p:cNvSpPr>
          <p:nvPr>
            <p:ph idx="1"/>
          </p:nvPr>
        </p:nvSpPr>
        <p:spPr>
          <a:xfrm>
            <a:off x="584582" y="2132933"/>
            <a:ext cx="8375904" cy="4466171"/>
          </a:xfrm>
        </p:spPr>
        <p:txBody>
          <a:bodyPr>
            <a:normAutofit fontScale="62500" lnSpcReduction="20000"/>
          </a:bodyPr>
          <a:lstStyle/>
          <a:p>
            <a:pPr marL="0" indent="0">
              <a:buNone/>
            </a:pPr>
            <a:r>
              <a:rPr lang="en-US" sz="3600" b="1" dirty="0" smtClean="0">
                <a:solidFill>
                  <a:schemeClr val="accent1">
                    <a:lumMod val="50000"/>
                  </a:schemeClr>
                </a:solidFill>
              </a:rPr>
              <a:t>Takeaways:</a:t>
            </a:r>
            <a:endParaRPr lang="en-US" sz="3600" dirty="0" smtClean="0">
              <a:solidFill>
                <a:schemeClr val="accent1">
                  <a:lumMod val="50000"/>
                </a:schemeClr>
              </a:solidFill>
            </a:endParaRPr>
          </a:p>
          <a:p>
            <a:r>
              <a:rPr lang="en-US" sz="3600" dirty="0" smtClean="0">
                <a:solidFill>
                  <a:schemeClr val="accent1">
                    <a:lumMod val="50000"/>
                  </a:schemeClr>
                </a:solidFill>
              </a:rPr>
              <a:t>Preserve </a:t>
            </a:r>
            <a:r>
              <a:rPr lang="en-US" sz="3600" dirty="0">
                <a:solidFill>
                  <a:schemeClr val="accent1">
                    <a:lumMod val="50000"/>
                  </a:schemeClr>
                </a:solidFill>
              </a:rPr>
              <a:t>historic recourses </a:t>
            </a:r>
            <a:endParaRPr lang="en-US" sz="3600" i="1" dirty="0" smtClean="0">
              <a:solidFill>
                <a:schemeClr val="accent1">
                  <a:lumMod val="50000"/>
                </a:schemeClr>
              </a:solidFill>
            </a:endParaRPr>
          </a:p>
          <a:p>
            <a:r>
              <a:rPr lang="en-US" sz="3600" dirty="0" smtClean="0">
                <a:solidFill>
                  <a:schemeClr val="accent1">
                    <a:lumMod val="50000"/>
                  </a:schemeClr>
                </a:solidFill>
              </a:rPr>
              <a:t>Enhancing walkability, connectivity, and parking</a:t>
            </a:r>
          </a:p>
          <a:p>
            <a:r>
              <a:rPr lang="en-US" sz="3600" dirty="0" smtClean="0">
                <a:solidFill>
                  <a:schemeClr val="accent1">
                    <a:lumMod val="50000"/>
                  </a:schemeClr>
                </a:solidFill>
              </a:rPr>
              <a:t>Improve the business mix </a:t>
            </a:r>
          </a:p>
          <a:p>
            <a:r>
              <a:rPr lang="en-US" sz="3600" dirty="0" smtClean="0">
                <a:solidFill>
                  <a:schemeClr val="accent1">
                    <a:lumMod val="50000"/>
                  </a:schemeClr>
                </a:solidFill>
              </a:rPr>
              <a:t>Attract infill and housing options</a:t>
            </a:r>
          </a:p>
          <a:p>
            <a:pPr marL="0" indent="0">
              <a:buNone/>
            </a:pPr>
            <a:endParaRPr lang="en-US" sz="3600" i="1" dirty="0" smtClean="0">
              <a:solidFill>
                <a:schemeClr val="accent1">
                  <a:lumMod val="50000"/>
                </a:schemeClr>
              </a:solidFill>
            </a:endParaRPr>
          </a:p>
          <a:p>
            <a:pPr marL="0" indent="0">
              <a:buNone/>
            </a:pPr>
            <a:r>
              <a:rPr lang="en-US" sz="3600" b="1" i="1" dirty="0" smtClean="0">
                <a:solidFill>
                  <a:schemeClr val="accent1">
                    <a:lumMod val="50000"/>
                  </a:schemeClr>
                </a:solidFill>
              </a:rPr>
              <a:t>To Date:</a:t>
            </a:r>
            <a:endParaRPr lang="en-US" sz="3600" b="1" i="1" dirty="0">
              <a:solidFill>
                <a:schemeClr val="accent1">
                  <a:lumMod val="50000"/>
                </a:schemeClr>
              </a:solidFill>
            </a:endParaRPr>
          </a:p>
          <a:p>
            <a:r>
              <a:rPr lang="en-US" sz="3600" dirty="0" smtClean="0">
                <a:solidFill>
                  <a:schemeClr val="accent1">
                    <a:lumMod val="50000"/>
                  </a:schemeClr>
                </a:solidFill>
              </a:rPr>
              <a:t>Jefferson has done a good job staying current with updates to major plans</a:t>
            </a:r>
          </a:p>
          <a:p>
            <a:r>
              <a:rPr lang="en-US" sz="3600" dirty="0" smtClean="0">
                <a:solidFill>
                  <a:schemeClr val="accent1">
                    <a:lumMod val="50000"/>
                  </a:schemeClr>
                </a:solidFill>
              </a:rPr>
              <a:t>Mixed use buildings permitted in key locations in zoning districts throughout downtown </a:t>
            </a:r>
          </a:p>
          <a:p>
            <a:r>
              <a:rPr lang="en-US" sz="3600" dirty="0" smtClean="0">
                <a:solidFill>
                  <a:schemeClr val="accent1">
                    <a:lumMod val="50000"/>
                  </a:schemeClr>
                </a:solidFill>
              </a:rPr>
              <a:t>Historic guidelines help insure that new development is complementary to existing character  </a:t>
            </a:r>
            <a:r>
              <a:rPr lang="en-US" dirty="0" smtClean="0"/>
              <a:t>	</a:t>
            </a:r>
          </a:p>
          <a:p>
            <a:pPr marL="0" indent="0">
              <a:buNone/>
            </a:pPr>
            <a:endParaRPr lang="en-US" dirty="0"/>
          </a:p>
          <a:p>
            <a:endParaRPr lang="en-US" dirty="0"/>
          </a:p>
        </p:txBody>
      </p:sp>
    </p:spTree>
    <p:extLst>
      <p:ext uri="{BB962C8B-B14F-4D97-AF65-F5344CB8AC3E}">
        <p14:creationId xmlns:p14="http://schemas.microsoft.com/office/powerpoint/2010/main" val="31664697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r="29412"/>
          <a:stretch/>
        </p:blipFill>
        <p:spPr>
          <a:xfrm>
            <a:off x="1" y="-2857502"/>
            <a:ext cx="9144000" cy="9715502"/>
          </a:xfrm>
          <a:prstGeom prst="rect">
            <a:avLst/>
          </a:prstGeom>
        </p:spPr>
      </p:pic>
      <p:sp>
        <p:nvSpPr>
          <p:cNvPr id="4" name="Rectangle 3"/>
          <p:cNvSpPr/>
          <p:nvPr/>
        </p:nvSpPr>
        <p:spPr>
          <a:xfrm>
            <a:off x="-135082" y="3065318"/>
            <a:ext cx="9382991" cy="820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587" y="3409880"/>
            <a:ext cx="9144000" cy="315019"/>
          </a:xfrm>
        </p:spPr>
        <p:txBody>
          <a:bodyPr>
            <a:noAutofit/>
          </a:bodyPr>
          <a:lstStyle/>
          <a:p>
            <a:pPr algn="ctr"/>
            <a:r>
              <a:rPr lang="en-US" sz="5400" dirty="0" smtClean="0">
                <a:solidFill>
                  <a:schemeClr val="accent1">
                    <a:lumMod val="50000"/>
                  </a:schemeClr>
                </a:solidFill>
                <a:latin typeface="Trajan Pro 3" panose="02020502050503020301" pitchFamily="18" charset="0"/>
                <a:cs typeface="Arial" panose="020B0604020202020204" pitchFamily="34" charset="0"/>
              </a:rPr>
              <a:t>PARKS &amp; GREENSPACE</a:t>
            </a:r>
            <a:endParaRPr lang="en-US" sz="5400" dirty="0">
              <a:solidFill>
                <a:schemeClr val="accent1">
                  <a:lumMod val="50000"/>
                </a:schemeClr>
              </a:solidFill>
              <a:latin typeface="Trajan Pro 3" panose="02020502050503020301" pitchFamily="18" charset="0"/>
              <a:cs typeface="Arial" panose="020B0604020202020204" pitchFamily="34" charset="0"/>
            </a:endParaRPr>
          </a:p>
        </p:txBody>
      </p:sp>
    </p:spTree>
    <p:extLst>
      <p:ext uri="{BB962C8B-B14F-4D97-AF65-F5344CB8AC3E}">
        <p14:creationId xmlns:p14="http://schemas.microsoft.com/office/powerpoint/2010/main" val="8577224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Title 1"/>
          <p:cNvSpPr txBox="1">
            <a:spLocks/>
          </p:cNvSpPr>
          <p:nvPr/>
        </p:nvSpPr>
        <p:spPr>
          <a:xfrm>
            <a:off x="7572711" y="5229982"/>
            <a:ext cx="1571289"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solidFill>
                  <a:schemeClr val="bg1"/>
                </a:solidFill>
                <a:latin typeface="Trajan Pro 3" panose="02020502050503020301" pitchFamily="18" charset="0"/>
                <a:cs typeface="Arial" panose="020B0604020202020204" pitchFamily="34" charset="0"/>
              </a:rPr>
              <a:t>before</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2016432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Title 1"/>
          <p:cNvSpPr txBox="1">
            <a:spLocks/>
          </p:cNvSpPr>
          <p:nvPr/>
        </p:nvSpPr>
        <p:spPr>
          <a:xfrm>
            <a:off x="7572711" y="5229982"/>
            <a:ext cx="1571289"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solidFill>
                  <a:schemeClr val="bg1"/>
                </a:solidFill>
                <a:latin typeface="Trajan Pro 3" panose="02020502050503020301" pitchFamily="18" charset="0"/>
                <a:cs typeface="Arial" panose="020B0604020202020204" pitchFamily="34" charset="0"/>
              </a:rPr>
              <a:t>After</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1885289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3732" t="26579" r="7500" b="2264"/>
          <a:stretch/>
        </p:blipFill>
        <p:spPr>
          <a:xfrm>
            <a:off x="0" y="-1"/>
            <a:ext cx="9144000" cy="7569299"/>
          </a:xfrm>
        </p:spPr>
      </p:pic>
      <p:sp>
        <p:nvSpPr>
          <p:cNvPr id="5" name="Title 1"/>
          <p:cNvSpPr txBox="1">
            <a:spLocks/>
          </p:cNvSpPr>
          <p:nvPr/>
        </p:nvSpPr>
        <p:spPr>
          <a:xfrm>
            <a:off x="5754303" y="514494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solidFill>
                  <a:schemeClr val="bg1"/>
                </a:solidFill>
                <a:latin typeface="Trajan Pro 3" panose="02020502050503020301" pitchFamily="18" charset="0"/>
                <a:cs typeface="Arial" panose="020B0604020202020204" pitchFamily="34" charset="0"/>
              </a:rPr>
              <a:t>AMPITHEATER,</a:t>
            </a:r>
          </a:p>
          <a:p>
            <a:r>
              <a:rPr lang="en-US" sz="2400" dirty="0" smtClean="0">
                <a:solidFill>
                  <a:schemeClr val="bg1"/>
                </a:solidFill>
                <a:latin typeface="Trajan Pro 3" panose="02020502050503020301" pitchFamily="18" charset="0"/>
                <a:cs typeface="Arial" panose="020B0604020202020204" pitchFamily="34" charset="0"/>
              </a:rPr>
              <a:t>PLAN VIEW</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34935507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Title 1"/>
          <p:cNvSpPr txBox="1">
            <a:spLocks/>
          </p:cNvSpPr>
          <p:nvPr/>
        </p:nvSpPr>
        <p:spPr>
          <a:xfrm>
            <a:off x="330248" y="36512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solidFill>
                  <a:schemeClr val="bg1"/>
                </a:solidFill>
                <a:latin typeface="Trajan Pro 3" panose="02020502050503020301" pitchFamily="18" charset="0"/>
                <a:cs typeface="Arial" panose="020B0604020202020204" pitchFamily="34" charset="0"/>
              </a:rPr>
              <a:t>before</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40225852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Title 1"/>
          <p:cNvSpPr txBox="1">
            <a:spLocks/>
          </p:cNvSpPr>
          <p:nvPr/>
        </p:nvSpPr>
        <p:spPr>
          <a:xfrm>
            <a:off x="330248" y="36512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solidFill>
                  <a:schemeClr val="bg1"/>
                </a:solidFill>
                <a:latin typeface="Trajan Pro 3" panose="02020502050503020301" pitchFamily="18" charset="0"/>
                <a:cs typeface="Arial" panose="020B0604020202020204" pitchFamily="34" charset="0"/>
              </a:rPr>
              <a:t>AFTER,</a:t>
            </a:r>
          </a:p>
          <a:p>
            <a:r>
              <a:rPr lang="en-US" sz="2400" dirty="0" smtClean="0">
                <a:solidFill>
                  <a:schemeClr val="bg1"/>
                </a:solidFill>
                <a:latin typeface="Trajan Pro 3" panose="02020502050503020301" pitchFamily="18" charset="0"/>
                <a:cs typeface="Arial" panose="020B0604020202020204" pitchFamily="34" charset="0"/>
              </a:rPr>
              <a:t>SHORT-TERM</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3975697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Title 1"/>
          <p:cNvSpPr txBox="1">
            <a:spLocks/>
          </p:cNvSpPr>
          <p:nvPr/>
        </p:nvSpPr>
        <p:spPr>
          <a:xfrm>
            <a:off x="330248" y="36512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solidFill>
                  <a:schemeClr val="bg1"/>
                </a:solidFill>
                <a:latin typeface="Trajan Pro 3" panose="02020502050503020301" pitchFamily="18" charset="0"/>
                <a:cs typeface="Arial" panose="020B0604020202020204" pitchFamily="34" charset="0"/>
              </a:rPr>
              <a:t>AFTER,</a:t>
            </a:r>
          </a:p>
          <a:p>
            <a:r>
              <a:rPr lang="en-US" sz="2400" dirty="0" smtClean="0">
                <a:solidFill>
                  <a:schemeClr val="bg1"/>
                </a:solidFill>
                <a:latin typeface="Trajan Pro 3" panose="02020502050503020301" pitchFamily="18" charset="0"/>
                <a:cs typeface="Arial" panose="020B0604020202020204" pitchFamily="34" charset="0"/>
              </a:rPr>
              <a:t>LONG-TERM</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3431761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1804" y="1392382"/>
            <a:ext cx="9060392" cy="4821804"/>
          </a:xfrm>
        </p:spPr>
      </p:pic>
      <p:sp>
        <p:nvSpPr>
          <p:cNvPr id="5" name="Title 1"/>
          <p:cNvSpPr txBox="1">
            <a:spLocks/>
          </p:cNvSpPr>
          <p:nvPr/>
        </p:nvSpPr>
        <p:spPr>
          <a:xfrm>
            <a:off x="267903" y="50948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latin typeface="Trajan Pro 3" panose="02020502050503020301" pitchFamily="18" charset="0"/>
                <a:cs typeface="Arial" panose="020B0604020202020204" pitchFamily="34" charset="0"/>
              </a:rPr>
              <a:t>AFTER</a:t>
            </a:r>
            <a:endParaRPr lang="en-US" sz="2400" dirty="0">
              <a:latin typeface="Trajan Pro 3" panose="02020502050503020301" pitchFamily="18" charset="0"/>
            </a:endParaRPr>
          </a:p>
        </p:txBody>
      </p:sp>
    </p:spTree>
    <p:extLst>
      <p:ext uri="{BB962C8B-B14F-4D97-AF65-F5344CB8AC3E}">
        <p14:creationId xmlns:p14="http://schemas.microsoft.com/office/powerpoint/2010/main" val="40484572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1414177">
            <a:off x="-865092" y="-639475"/>
            <a:ext cx="10644161" cy="7983120"/>
          </a:xfrm>
          <a:prstGeom prst="rect">
            <a:avLst/>
          </a:prstGeom>
        </p:spPr>
      </p:pic>
      <p:sp>
        <p:nvSpPr>
          <p:cNvPr id="4" name="Rectangle 3"/>
          <p:cNvSpPr/>
          <p:nvPr/>
        </p:nvSpPr>
        <p:spPr>
          <a:xfrm>
            <a:off x="-51955" y="2420594"/>
            <a:ext cx="9195955" cy="2269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27" y="2448024"/>
            <a:ext cx="8977745" cy="2242407"/>
          </a:xfrm>
        </p:spPr>
        <p:txBody>
          <a:bodyPr>
            <a:noAutofit/>
          </a:bodyPr>
          <a:lstStyle/>
          <a:p>
            <a:pPr algn="ctr"/>
            <a:r>
              <a:rPr lang="en-US" sz="4000" dirty="0" smtClean="0">
                <a:solidFill>
                  <a:schemeClr val="accent1">
                    <a:lumMod val="50000"/>
                  </a:schemeClr>
                </a:solidFill>
                <a:latin typeface="Trajan Pro 3" panose="02020502050503020301" pitchFamily="18" charset="0"/>
                <a:cs typeface="Arial" panose="020B0604020202020204" pitchFamily="34" charset="0"/>
              </a:rPr>
              <a:t>Signage Connecting </a:t>
            </a:r>
            <a:br>
              <a:rPr lang="en-US" sz="4000" dirty="0" smtClean="0">
                <a:solidFill>
                  <a:schemeClr val="accent1">
                    <a:lumMod val="50000"/>
                  </a:schemeClr>
                </a:solidFill>
                <a:latin typeface="Trajan Pro 3" panose="02020502050503020301" pitchFamily="18" charset="0"/>
                <a:cs typeface="Arial" panose="020B0604020202020204" pitchFamily="34" charset="0"/>
              </a:rPr>
            </a:br>
            <a:r>
              <a:rPr lang="en-US" sz="4000" dirty="0" smtClean="0">
                <a:solidFill>
                  <a:schemeClr val="accent1">
                    <a:lumMod val="50000"/>
                  </a:schemeClr>
                </a:solidFill>
                <a:latin typeface="Trajan Pro 3" panose="02020502050503020301" pitchFamily="18" charset="0"/>
                <a:cs typeface="Arial" panose="020B0604020202020204" pitchFamily="34" charset="0"/>
              </a:rPr>
              <a:t>Residents and Visitors</a:t>
            </a:r>
            <a:endParaRPr lang="en-US" sz="4000" dirty="0">
              <a:solidFill>
                <a:schemeClr val="accent1">
                  <a:lumMod val="50000"/>
                </a:schemeClr>
              </a:solidFill>
              <a:latin typeface="Trajan Pro 3" panose="02020502050503020301" pitchFamily="18" charset="0"/>
              <a:cs typeface="Arial" panose="020B0604020202020204" pitchFamily="34" charset="0"/>
            </a:endParaRPr>
          </a:p>
        </p:txBody>
      </p:sp>
    </p:spTree>
    <p:extLst>
      <p:ext uri="{BB962C8B-B14F-4D97-AF65-F5344CB8AC3E}">
        <p14:creationId xmlns:p14="http://schemas.microsoft.com/office/powerpoint/2010/main" val="33717790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58868"/>
            <a:ext cx="9144000" cy="5512290"/>
          </a:xfrm>
          <a:prstGeom prst="rect">
            <a:avLst/>
          </a:prstGeom>
        </p:spPr>
      </p:pic>
    </p:spTree>
    <p:extLst>
      <p:ext uri="{BB962C8B-B14F-4D97-AF65-F5344CB8AC3E}">
        <p14:creationId xmlns:p14="http://schemas.microsoft.com/office/powerpoint/2010/main" val="2544226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88388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dirty="0" smtClean="0">
                <a:solidFill>
                  <a:schemeClr val="accent1">
                    <a:lumMod val="50000"/>
                  </a:schemeClr>
                </a:solidFill>
                <a:latin typeface="Trajan Pro 3" panose="02020502050503020301" pitchFamily="18" charset="0"/>
              </a:rPr>
              <a:t>Step 1: Demographic      &amp; Market Brief </a:t>
            </a:r>
            <a:endParaRPr lang="en-US" dirty="0">
              <a:solidFill>
                <a:schemeClr val="accent1">
                  <a:lumMod val="50000"/>
                </a:schemeClr>
              </a:solidFill>
              <a:latin typeface="Trajan Pro 3" panose="02020502050503020301" pitchFamily="18" charset="0"/>
            </a:endParaRPr>
          </a:p>
        </p:txBody>
      </p:sp>
      <p:sp>
        <p:nvSpPr>
          <p:cNvPr id="3" name="Content Placeholder 2"/>
          <p:cNvSpPr>
            <a:spLocks noGrp="1"/>
          </p:cNvSpPr>
          <p:nvPr>
            <p:ph idx="1"/>
          </p:nvPr>
        </p:nvSpPr>
        <p:spPr>
          <a:xfrm>
            <a:off x="512602" y="2249010"/>
            <a:ext cx="8631398" cy="4286915"/>
          </a:xfrm>
        </p:spPr>
        <p:txBody>
          <a:bodyPr>
            <a:noAutofit/>
          </a:bodyPr>
          <a:lstStyle/>
          <a:p>
            <a:r>
              <a:rPr lang="en-US" sz="2000" dirty="0" smtClean="0">
                <a:solidFill>
                  <a:schemeClr val="accent1">
                    <a:lumMod val="50000"/>
                  </a:schemeClr>
                </a:solidFill>
              </a:rPr>
              <a:t>Jefferson </a:t>
            </a:r>
            <a:r>
              <a:rPr lang="en-US" sz="2000" dirty="0">
                <a:solidFill>
                  <a:schemeClr val="accent1">
                    <a:lumMod val="50000"/>
                  </a:schemeClr>
                </a:solidFill>
              </a:rPr>
              <a:t>is wealthier, slightly older, </a:t>
            </a:r>
            <a:r>
              <a:rPr lang="en-US" sz="2000" dirty="0" smtClean="0">
                <a:solidFill>
                  <a:schemeClr val="accent1">
                    <a:lumMod val="50000"/>
                  </a:schemeClr>
                </a:solidFill>
              </a:rPr>
              <a:t>better </a:t>
            </a:r>
            <a:r>
              <a:rPr lang="en-US" sz="2000" dirty="0">
                <a:solidFill>
                  <a:schemeClr val="accent1">
                    <a:lumMod val="50000"/>
                  </a:schemeClr>
                </a:solidFill>
              </a:rPr>
              <a:t>educated than Georgia as a </a:t>
            </a:r>
            <a:r>
              <a:rPr lang="en-US" sz="2000" dirty="0" smtClean="0">
                <a:solidFill>
                  <a:schemeClr val="accent1">
                    <a:lumMod val="50000"/>
                  </a:schemeClr>
                </a:solidFill>
              </a:rPr>
              <a:t>whole</a:t>
            </a:r>
          </a:p>
          <a:p>
            <a:r>
              <a:rPr lang="en-US" sz="2000" dirty="0" smtClean="0">
                <a:solidFill>
                  <a:schemeClr val="accent1">
                    <a:lumMod val="50000"/>
                  </a:schemeClr>
                </a:solidFill>
              </a:rPr>
              <a:t>The </a:t>
            </a:r>
            <a:r>
              <a:rPr lang="en-US" sz="2000" dirty="0">
                <a:solidFill>
                  <a:schemeClr val="accent1">
                    <a:lumMod val="50000"/>
                  </a:schemeClr>
                </a:solidFill>
              </a:rPr>
              <a:t>city has grown over 166% since 2000 and growth will continue. Time to </a:t>
            </a:r>
            <a:r>
              <a:rPr lang="en-US" sz="2000" dirty="0" smtClean="0">
                <a:solidFill>
                  <a:schemeClr val="accent1">
                    <a:lumMod val="50000"/>
                  </a:schemeClr>
                </a:solidFill>
              </a:rPr>
              <a:t>prepare </a:t>
            </a:r>
          </a:p>
          <a:p>
            <a:r>
              <a:rPr lang="en-US" sz="2000" dirty="0" smtClean="0">
                <a:solidFill>
                  <a:schemeClr val="accent1">
                    <a:lumMod val="50000"/>
                  </a:schemeClr>
                </a:solidFill>
              </a:rPr>
              <a:t>2015 </a:t>
            </a:r>
            <a:r>
              <a:rPr lang="en-US" sz="2000" dirty="0">
                <a:solidFill>
                  <a:schemeClr val="accent1">
                    <a:lumMod val="50000"/>
                  </a:schemeClr>
                </a:solidFill>
              </a:rPr>
              <a:t>Population Estimate: 10,195; 2025 Projected Population: 21,551 </a:t>
            </a:r>
          </a:p>
          <a:p>
            <a:r>
              <a:rPr lang="en-US" sz="2000" dirty="0" smtClean="0">
                <a:solidFill>
                  <a:schemeClr val="accent1">
                    <a:lumMod val="50000"/>
                  </a:schemeClr>
                </a:solidFill>
              </a:rPr>
              <a:t>Growth </a:t>
            </a:r>
            <a:r>
              <a:rPr lang="en-US" sz="2000" dirty="0">
                <a:solidFill>
                  <a:schemeClr val="accent1">
                    <a:lumMod val="50000"/>
                  </a:schemeClr>
                </a:solidFill>
              </a:rPr>
              <a:t>slowed post-recession but will resume</a:t>
            </a:r>
          </a:p>
          <a:p>
            <a:r>
              <a:rPr lang="en-US" sz="2000" dirty="0" smtClean="0">
                <a:solidFill>
                  <a:schemeClr val="accent1">
                    <a:lumMod val="50000"/>
                  </a:schemeClr>
                </a:solidFill>
              </a:rPr>
              <a:t>The majority </a:t>
            </a:r>
            <a:r>
              <a:rPr lang="en-US" sz="2000" dirty="0">
                <a:solidFill>
                  <a:schemeClr val="accent1">
                    <a:lumMod val="50000"/>
                  </a:schemeClr>
                </a:solidFill>
              </a:rPr>
              <a:t>of citizens live in family </a:t>
            </a:r>
            <a:r>
              <a:rPr lang="en-US" sz="2000" dirty="0" smtClean="0">
                <a:solidFill>
                  <a:schemeClr val="accent1">
                    <a:lumMod val="50000"/>
                  </a:schemeClr>
                </a:solidFill>
              </a:rPr>
              <a:t>households</a:t>
            </a:r>
          </a:p>
          <a:p>
            <a:r>
              <a:rPr lang="en-US" sz="2000" dirty="0" smtClean="0">
                <a:solidFill>
                  <a:schemeClr val="accent1">
                    <a:lumMod val="50000"/>
                  </a:schemeClr>
                </a:solidFill>
              </a:rPr>
              <a:t>Two-person </a:t>
            </a:r>
            <a:r>
              <a:rPr lang="en-US" sz="2000" dirty="0">
                <a:solidFill>
                  <a:schemeClr val="accent1">
                    <a:lumMod val="50000"/>
                  </a:schemeClr>
                </a:solidFill>
              </a:rPr>
              <a:t>households are </a:t>
            </a:r>
            <a:r>
              <a:rPr lang="en-US" sz="2000" dirty="0" smtClean="0">
                <a:solidFill>
                  <a:schemeClr val="accent1">
                    <a:lumMod val="50000"/>
                  </a:schemeClr>
                </a:solidFill>
              </a:rPr>
              <a:t>on the rise </a:t>
            </a:r>
          </a:p>
          <a:p>
            <a:r>
              <a:rPr lang="en-US" sz="2000" dirty="0" smtClean="0">
                <a:solidFill>
                  <a:schemeClr val="accent1">
                    <a:lumMod val="50000"/>
                  </a:schemeClr>
                </a:solidFill>
              </a:rPr>
              <a:t>Home </a:t>
            </a:r>
            <a:r>
              <a:rPr lang="en-US" sz="2000" dirty="0">
                <a:solidFill>
                  <a:schemeClr val="accent1">
                    <a:lumMod val="50000"/>
                  </a:schemeClr>
                </a:solidFill>
              </a:rPr>
              <a:t>values are higher than Georgia median prices and the majority of housing stock (52.9%) has been built since </a:t>
            </a:r>
            <a:r>
              <a:rPr lang="en-US" sz="2000" dirty="0" smtClean="0">
                <a:solidFill>
                  <a:schemeClr val="accent1">
                    <a:lumMod val="50000"/>
                  </a:schemeClr>
                </a:solidFill>
              </a:rPr>
              <a:t>2000</a:t>
            </a:r>
            <a:endParaRPr lang="en-US" sz="2000" dirty="0">
              <a:solidFill>
                <a:schemeClr val="accent1">
                  <a:lumMod val="50000"/>
                </a:schemeClr>
              </a:solidFill>
            </a:endParaRPr>
          </a:p>
          <a:p>
            <a:r>
              <a:rPr lang="en-US" sz="2000" dirty="0" smtClean="0">
                <a:solidFill>
                  <a:schemeClr val="accent1">
                    <a:lumMod val="50000"/>
                  </a:schemeClr>
                </a:solidFill>
              </a:rPr>
              <a:t>Most </a:t>
            </a:r>
            <a:r>
              <a:rPr lang="en-US" sz="2000" dirty="0">
                <a:solidFill>
                  <a:schemeClr val="accent1">
                    <a:lumMod val="50000"/>
                  </a:schemeClr>
                </a:solidFill>
              </a:rPr>
              <a:t>Jefferson citizens fit solidly within the middle class, with a growing proportion of </a:t>
            </a:r>
            <a:r>
              <a:rPr lang="en-US" sz="2000" dirty="0" smtClean="0">
                <a:solidFill>
                  <a:schemeClr val="accent1">
                    <a:lumMod val="50000"/>
                  </a:schemeClr>
                </a:solidFill>
              </a:rPr>
              <a:t>upper-middle </a:t>
            </a:r>
            <a:r>
              <a:rPr lang="en-US" sz="2000" dirty="0">
                <a:solidFill>
                  <a:schemeClr val="accent1">
                    <a:lumMod val="50000"/>
                  </a:schemeClr>
                </a:solidFill>
              </a:rPr>
              <a:t>class </a:t>
            </a:r>
            <a:r>
              <a:rPr lang="en-US" sz="2000" dirty="0" smtClean="0">
                <a:solidFill>
                  <a:schemeClr val="accent1">
                    <a:lumMod val="50000"/>
                  </a:schemeClr>
                </a:solidFill>
              </a:rPr>
              <a:t>residents</a:t>
            </a:r>
            <a:endParaRPr lang="en-US" sz="2000" dirty="0">
              <a:solidFill>
                <a:schemeClr val="accent1">
                  <a:lumMod val="50000"/>
                </a:schemeClr>
              </a:solidFill>
            </a:endParaRPr>
          </a:p>
          <a:p>
            <a:pPr>
              <a:buFont typeface="Arial" panose="020B0604020202020204" pitchFamily="34" charset="0"/>
              <a:buChar char="•"/>
            </a:pPr>
            <a:endParaRPr lang="en-US" sz="1350" dirty="0"/>
          </a:p>
        </p:txBody>
      </p:sp>
    </p:spTree>
    <p:extLst>
      <p:ext uri="{BB962C8B-B14F-4D97-AF65-F5344CB8AC3E}">
        <p14:creationId xmlns:p14="http://schemas.microsoft.com/office/powerpoint/2010/main" val="10490235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0818" y="-1013112"/>
            <a:ext cx="10494817" cy="7871112"/>
          </a:xfrm>
          <a:prstGeom prst="rect">
            <a:avLst/>
          </a:prstGeom>
        </p:spPr>
      </p:pic>
    </p:spTree>
    <p:extLst>
      <p:ext uri="{BB962C8B-B14F-4D97-AF65-F5344CB8AC3E}">
        <p14:creationId xmlns:p14="http://schemas.microsoft.com/office/powerpoint/2010/main" val="39319920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353" b="4486"/>
          <a:stretch/>
        </p:blipFill>
        <p:spPr>
          <a:xfrm>
            <a:off x="-10391" y="0"/>
            <a:ext cx="9154392" cy="6858000"/>
          </a:xfrm>
          <a:prstGeom prst="rect">
            <a:avLst/>
          </a:prstGeom>
        </p:spPr>
      </p:pic>
    </p:spTree>
    <p:extLst>
      <p:ext uri="{BB962C8B-B14F-4D97-AF65-F5344CB8AC3E}">
        <p14:creationId xmlns:p14="http://schemas.microsoft.com/office/powerpoint/2010/main" val="39734443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txBox="1">
            <a:spLocks/>
          </p:cNvSpPr>
          <p:nvPr/>
        </p:nvSpPr>
        <p:spPr>
          <a:xfrm>
            <a:off x="7418817" y="12653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solidFill>
                  <a:schemeClr val="bg1"/>
                </a:solidFill>
                <a:latin typeface="Trajan Pro 3" panose="02020502050503020301" pitchFamily="18" charset="0"/>
                <a:cs typeface="Arial" panose="020B0604020202020204" pitchFamily="34" charset="0"/>
              </a:rPr>
              <a:t>before</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25254967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6770389"/>
          </a:xfrm>
          <a:prstGeom prst="rect">
            <a:avLst/>
          </a:prstGeom>
        </p:spPr>
      </p:pic>
      <p:sp>
        <p:nvSpPr>
          <p:cNvPr id="3" name="Title 1"/>
          <p:cNvSpPr txBox="1">
            <a:spLocks/>
          </p:cNvSpPr>
          <p:nvPr/>
        </p:nvSpPr>
        <p:spPr>
          <a:xfrm>
            <a:off x="7418817" y="12653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solidFill>
                  <a:schemeClr val="bg1"/>
                </a:solidFill>
                <a:latin typeface="Trajan Pro 3" panose="02020502050503020301" pitchFamily="18" charset="0"/>
                <a:cs typeface="Arial" panose="020B0604020202020204" pitchFamily="34" charset="0"/>
              </a:rPr>
              <a:t>After</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25625058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Title 1"/>
          <p:cNvSpPr txBox="1">
            <a:spLocks/>
          </p:cNvSpPr>
          <p:nvPr/>
        </p:nvSpPr>
        <p:spPr>
          <a:xfrm>
            <a:off x="535132" y="5088949"/>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bg1"/>
                </a:solidFill>
                <a:latin typeface="Trajan Pro 3" panose="02020502050503020301" pitchFamily="18" charset="0"/>
                <a:cs typeface="Arial" panose="020B0604020202020204" pitchFamily="34" charset="0"/>
              </a:rPr>
              <a:t>Before</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20858203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Title 1"/>
          <p:cNvSpPr txBox="1">
            <a:spLocks/>
          </p:cNvSpPr>
          <p:nvPr/>
        </p:nvSpPr>
        <p:spPr>
          <a:xfrm>
            <a:off x="535132" y="5088949"/>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solidFill>
                  <a:schemeClr val="bg1"/>
                </a:solidFill>
                <a:latin typeface="Trajan Pro 3" panose="02020502050503020301" pitchFamily="18" charset="0"/>
                <a:cs typeface="Arial" panose="020B0604020202020204" pitchFamily="34" charset="0"/>
              </a:rPr>
              <a:t>after</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22390410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470424" y="579103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bg1"/>
                </a:solidFill>
                <a:latin typeface="Trajan Pro 3" panose="02020502050503020301" pitchFamily="18" charset="0"/>
                <a:cs typeface="Arial" panose="020B0604020202020204" pitchFamily="34" charset="0"/>
              </a:rPr>
              <a:t>Before</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20328870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14" y="0"/>
            <a:ext cx="8982771" cy="6858000"/>
          </a:xfrm>
          <a:prstGeom prst="rect">
            <a:avLst/>
          </a:prstGeom>
        </p:spPr>
      </p:pic>
      <p:sp>
        <p:nvSpPr>
          <p:cNvPr id="5" name="Title 1"/>
          <p:cNvSpPr txBox="1">
            <a:spLocks/>
          </p:cNvSpPr>
          <p:nvPr/>
        </p:nvSpPr>
        <p:spPr>
          <a:xfrm>
            <a:off x="384463" y="5863828"/>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bg1"/>
                </a:solidFill>
                <a:latin typeface="Trajan Pro 3" panose="02020502050503020301" pitchFamily="18" charset="0"/>
                <a:cs typeface="Arial" panose="020B0604020202020204" pitchFamily="34" charset="0"/>
              </a:rPr>
              <a:t>After</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9153232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3643"/>
            <a:ext cx="9144000" cy="5170714"/>
          </a:xfrm>
          <a:prstGeom prst="rect">
            <a:avLst/>
          </a:prstGeom>
        </p:spPr>
      </p:pic>
      <p:sp>
        <p:nvSpPr>
          <p:cNvPr id="5" name="Title 1"/>
          <p:cNvSpPr txBox="1">
            <a:spLocks/>
          </p:cNvSpPr>
          <p:nvPr/>
        </p:nvSpPr>
        <p:spPr>
          <a:xfrm>
            <a:off x="470424" y="5199088"/>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bg1"/>
                </a:solidFill>
                <a:latin typeface="Trajan Pro 3" panose="02020502050503020301" pitchFamily="18" charset="0"/>
                <a:cs typeface="Arial" panose="020B0604020202020204" pitchFamily="34" charset="0"/>
              </a:rPr>
              <a:t>Before</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15864964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3644"/>
            <a:ext cx="9144000" cy="5170714"/>
          </a:xfrm>
          <a:prstGeom prst="rect">
            <a:avLst/>
          </a:prstGeom>
        </p:spPr>
      </p:pic>
      <p:sp>
        <p:nvSpPr>
          <p:cNvPr id="5" name="Title 1"/>
          <p:cNvSpPr txBox="1">
            <a:spLocks/>
          </p:cNvSpPr>
          <p:nvPr/>
        </p:nvSpPr>
        <p:spPr>
          <a:xfrm>
            <a:off x="384463" y="5187968"/>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bg1"/>
                </a:solidFill>
                <a:latin typeface="Trajan Pro 3" panose="02020502050503020301" pitchFamily="18" charset="0"/>
                <a:cs typeface="Arial" panose="020B0604020202020204" pitchFamily="34" charset="0"/>
              </a:rPr>
              <a:t>After</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2071884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88388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442244"/>
            <a:ext cx="9144000" cy="1325563"/>
          </a:xfrm>
        </p:spPr>
        <p:txBody>
          <a:bodyPr/>
          <a:lstStyle/>
          <a:p>
            <a:pPr algn="ctr"/>
            <a:r>
              <a:rPr lang="en-US" dirty="0">
                <a:solidFill>
                  <a:schemeClr val="accent1">
                    <a:lumMod val="50000"/>
                  </a:schemeClr>
                </a:solidFill>
                <a:latin typeface="Trajan Pro 3" panose="02020502050503020301" pitchFamily="18" charset="0"/>
              </a:rPr>
              <a:t>Step 1: Demographic </a:t>
            </a:r>
            <a:r>
              <a:rPr lang="en-US" dirty="0" smtClean="0">
                <a:solidFill>
                  <a:schemeClr val="accent1">
                    <a:lumMod val="50000"/>
                  </a:schemeClr>
                </a:solidFill>
                <a:latin typeface="Trajan Pro 3" panose="02020502050503020301" pitchFamily="18" charset="0"/>
              </a:rPr>
              <a:t>&amp; </a:t>
            </a:r>
            <a:r>
              <a:rPr lang="en-US" dirty="0">
                <a:solidFill>
                  <a:schemeClr val="accent1">
                    <a:lumMod val="50000"/>
                  </a:schemeClr>
                </a:solidFill>
                <a:latin typeface="Trajan Pro 3" panose="02020502050503020301" pitchFamily="18" charset="0"/>
              </a:rPr>
              <a:t>Market Brief </a:t>
            </a:r>
          </a:p>
        </p:txBody>
      </p:sp>
      <p:sp>
        <p:nvSpPr>
          <p:cNvPr id="3" name="Content Placeholder 2"/>
          <p:cNvSpPr>
            <a:spLocks noGrp="1"/>
          </p:cNvSpPr>
          <p:nvPr>
            <p:ph idx="1"/>
          </p:nvPr>
        </p:nvSpPr>
        <p:spPr>
          <a:xfrm>
            <a:off x="413450" y="2553143"/>
            <a:ext cx="8631398" cy="3780139"/>
          </a:xfrm>
        </p:spPr>
        <p:txBody>
          <a:bodyPr>
            <a:noAutofit/>
          </a:bodyPr>
          <a:lstStyle/>
          <a:p>
            <a:pPr>
              <a:buFont typeface="Arial" panose="020B0604020202020204" pitchFamily="34" charset="0"/>
              <a:buChar char="•"/>
            </a:pPr>
            <a:r>
              <a:rPr lang="en-US" dirty="0" smtClean="0">
                <a:solidFill>
                  <a:schemeClr val="accent1">
                    <a:lumMod val="50000"/>
                  </a:schemeClr>
                </a:solidFill>
              </a:rPr>
              <a:t>Jefferson </a:t>
            </a:r>
            <a:r>
              <a:rPr lang="en-US" dirty="0">
                <a:solidFill>
                  <a:schemeClr val="accent1">
                    <a:lumMod val="50000"/>
                  </a:schemeClr>
                </a:solidFill>
              </a:rPr>
              <a:t>residents have a </a:t>
            </a:r>
            <a:r>
              <a:rPr lang="en-US" dirty="0" smtClean="0">
                <a:solidFill>
                  <a:schemeClr val="accent1">
                    <a:lumMod val="50000"/>
                  </a:schemeClr>
                </a:solidFill>
              </a:rPr>
              <a:t>higher </a:t>
            </a:r>
            <a:r>
              <a:rPr lang="en-US" dirty="0">
                <a:solidFill>
                  <a:schemeClr val="accent1">
                    <a:lumMod val="50000"/>
                  </a:schemeClr>
                </a:solidFill>
              </a:rPr>
              <a:t>income than Georgia residents as a whole:</a:t>
            </a:r>
          </a:p>
          <a:p>
            <a:pPr>
              <a:buFont typeface="Arial" panose="020B0604020202020204" pitchFamily="34" charset="0"/>
              <a:buChar char="•"/>
            </a:pPr>
            <a:r>
              <a:rPr lang="en-US" dirty="0" smtClean="0">
                <a:solidFill>
                  <a:schemeClr val="accent1">
                    <a:lumMod val="50000"/>
                  </a:schemeClr>
                </a:solidFill>
              </a:rPr>
              <a:t>Jefferson </a:t>
            </a:r>
            <a:r>
              <a:rPr lang="en-US" dirty="0">
                <a:solidFill>
                  <a:schemeClr val="accent1">
                    <a:lumMod val="50000"/>
                  </a:schemeClr>
                </a:solidFill>
              </a:rPr>
              <a:t>Average Household Income: </a:t>
            </a:r>
            <a:r>
              <a:rPr lang="en-US" dirty="0" smtClean="0">
                <a:solidFill>
                  <a:schemeClr val="accent1">
                    <a:lumMod val="50000"/>
                  </a:schemeClr>
                </a:solidFill>
              </a:rPr>
              <a:t>$</a:t>
            </a:r>
            <a:r>
              <a:rPr lang="en-US" dirty="0">
                <a:solidFill>
                  <a:schemeClr val="accent1">
                    <a:lumMod val="50000"/>
                  </a:schemeClr>
                </a:solidFill>
              </a:rPr>
              <a:t>67,217; </a:t>
            </a:r>
            <a:r>
              <a:rPr lang="en-US" dirty="0" smtClean="0">
                <a:solidFill>
                  <a:schemeClr val="accent1">
                    <a:lumMod val="50000"/>
                  </a:schemeClr>
                </a:solidFill>
              </a:rPr>
              <a:t>   Georgia</a:t>
            </a:r>
            <a:r>
              <a:rPr lang="en-US" dirty="0">
                <a:solidFill>
                  <a:schemeClr val="accent1">
                    <a:lumMod val="50000"/>
                  </a:schemeClr>
                </a:solidFill>
              </a:rPr>
              <a:t>: $47,829</a:t>
            </a:r>
          </a:p>
          <a:p>
            <a:pPr>
              <a:buFont typeface="Arial" panose="020B0604020202020204" pitchFamily="34" charset="0"/>
              <a:buChar char="•"/>
            </a:pPr>
            <a:r>
              <a:rPr lang="en-US" dirty="0" smtClean="0">
                <a:solidFill>
                  <a:schemeClr val="accent1">
                    <a:lumMod val="50000"/>
                  </a:schemeClr>
                </a:solidFill>
              </a:rPr>
              <a:t>Projected </a:t>
            </a:r>
            <a:r>
              <a:rPr lang="en-US" dirty="0">
                <a:solidFill>
                  <a:schemeClr val="accent1">
                    <a:lumMod val="50000"/>
                  </a:schemeClr>
                </a:solidFill>
              </a:rPr>
              <a:t>Jefferson Average Household </a:t>
            </a:r>
            <a:r>
              <a:rPr lang="en-US" dirty="0" smtClean="0">
                <a:solidFill>
                  <a:schemeClr val="accent1">
                    <a:lumMod val="50000"/>
                  </a:schemeClr>
                </a:solidFill>
              </a:rPr>
              <a:t>                   Income </a:t>
            </a:r>
            <a:r>
              <a:rPr lang="en-US" dirty="0">
                <a:solidFill>
                  <a:schemeClr val="accent1">
                    <a:lumMod val="50000"/>
                  </a:schemeClr>
                </a:solidFill>
              </a:rPr>
              <a:t>2021: $74,956</a:t>
            </a:r>
          </a:p>
          <a:p>
            <a:pPr>
              <a:buFont typeface="Arial" panose="020B0604020202020204" pitchFamily="34" charset="0"/>
              <a:buChar char="•"/>
            </a:pPr>
            <a:r>
              <a:rPr lang="en-US" dirty="0" smtClean="0">
                <a:solidFill>
                  <a:schemeClr val="accent1">
                    <a:lumMod val="50000"/>
                  </a:schemeClr>
                </a:solidFill>
              </a:rPr>
              <a:t>60.5</a:t>
            </a:r>
            <a:r>
              <a:rPr lang="en-US" dirty="0">
                <a:solidFill>
                  <a:schemeClr val="accent1">
                    <a:lumMod val="50000"/>
                  </a:schemeClr>
                </a:solidFill>
              </a:rPr>
              <a:t>% employed in “White Collar” Jobs (Management, Sales, Administrative Support, etc.)</a:t>
            </a:r>
          </a:p>
        </p:txBody>
      </p:sp>
    </p:spTree>
    <p:extLst>
      <p:ext uri="{BB962C8B-B14F-4D97-AF65-F5344CB8AC3E}">
        <p14:creationId xmlns:p14="http://schemas.microsoft.com/office/powerpoint/2010/main" val="26944626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18622" t="17424"/>
          <a:stretch/>
        </p:blipFill>
        <p:spPr>
          <a:xfrm>
            <a:off x="-31173" y="-124690"/>
            <a:ext cx="9175173" cy="6982690"/>
          </a:xfrm>
          <a:prstGeom prst="rect">
            <a:avLst/>
          </a:prstGeom>
        </p:spPr>
      </p:pic>
      <p:sp>
        <p:nvSpPr>
          <p:cNvPr id="6" name="Rectangle 5"/>
          <p:cNvSpPr/>
          <p:nvPr/>
        </p:nvSpPr>
        <p:spPr>
          <a:xfrm>
            <a:off x="-114300" y="2808868"/>
            <a:ext cx="9258301" cy="952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0" y="2869569"/>
            <a:ext cx="9144000" cy="9941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smtClean="0">
                <a:solidFill>
                  <a:schemeClr val="accent1">
                    <a:lumMod val="50000"/>
                  </a:schemeClr>
                </a:solidFill>
                <a:latin typeface="Trajan Pro 3" panose="02020502050503020301" pitchFamily="18" charset="0"/>
                <a:cs typeface="Arial" panose="020B0604020202020204" pitchFamily="34" charset="0"/>
              </a:rPr>
              <a:t>Gateways &amp; Corridors</a:t>
            </a:r>
            <a:endParaRPr lang="en-US" sz="4800" dirty="0">
              <a:solidFill>
                <a:schemeClr val="accent1">
                  <a:lumMod val="50000"/>
                </a:schemeClr>
              </a:solidFill>
              <a:latin typeface="Trajan Pro 3" panose="02020502050503020301" pitchFamily="18" charset="0"/>
              <a:cs typeface="Arial" panose="020B0604020202020204" pitchFamily="34" charset="0"/>
            </a:endParaRPr>
          </a:p>
        </p:txBody>
      </p:sp>
    </p:spTree>
    <p:extLst>
      <p:ext uri="{BB962C8B-B14F-4D97-AF65-F5344CB8AC3E}">
        <p14:creationId xmlns:p14="http://schemas.microsoft.com/office/powerpoint/2010/main" val="12550463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txBox="1">
            <a:spLocks/>
          </p:cNvSpPr>
          <p:nvPr/>
        </p:nvSpPr>
        <p:spPr>
          <a:xfrm>
            <a:off x="330248" y="36512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latin typeface="Trajan Pro 3" panose="02020502050503020301" pitchFamily="18" charset="0"/>
                <a:cs typeface="Arial" panose="020B0604020202020204" pitchFamily="34" charset="0"/>
              </a:rPr>
              <a:t>BEFORE</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3944676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txBox="1">
            <a:spLocks/>
          </p:cNvSpPr>
          <p:nvPr/>
        </p:nvSpPr>
        <p:spPr>
          <a:xfrm>
            <a:off x="330248" y="36512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latin typeface="Trajan Pro 3" panose="02020502050503020301" pitchFamily="18" charset="0"/>
                <a:cs typeface="Arial" panose="020B0604020202020204" pitchFamily="34" charset="0"/>
              </a:rPr>
              <a:t>after</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19675417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1023"/>
          <a:stretch/>
        </p:blipFill>
        <p:spPr>
          <a:xfrm>
            <a:off x="0" y="1135665"/>
            <a:ext cx="9144000" cy="4672853"/>
          </a:xfrm>
          <a:prstGeom prst="rect">
            <a:avLst/>
          </a:prstGeom>
        </p:spPr>
      </p:pic>
      <p:sp>
        <p:nvSpPr>
          <p:cNvPr id="3" name="Title 1"/>
          <p:cNvSpPr txBox="1">
            <a:spLocks/>
          </p:cNvSpPr>
          <p:nvPr/>
        </p:nvSpPr>
        <p:spPr>
          <a:xfrm>
            <a:off x="330248" y="36512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latin typeface="Trajan Pro 3" panose="02020502050503020301" pitchFamily="18" charset="0"/>
                <a:cs typeface="Arial" panose="020B0604020202020204" pitchFamily="34" charset="0"/>
              </a:rPr>
              <a:t>BEFORE</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26976227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62212"/>
            <a:ext cx="9144000" cy="5916706"/>
          </a:xfrm>
          <a:prstGeom prst="rect">
            <a:avLst/>
          </a:prstGeom>
        </p:spPr>
      </p:pic>
      <p:sp>
        <p:nvSpPr>
          <p:cNvPr id="3" name="Title 1"/>
          <p:cNvSpPr txBox="1">
            <a:spLocks/>
          </p:cNvSpPr>
          <p:nvPr/>
        </p:nvSpPr>
        <p:spPr>
          <a:xfrm>
            <a:off x="330248" y="36512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latin typeface="Trajan Pro 3" panose="02020502050503020301" pitchFamily="18" charset="0"/>
                <a:cs typeface="Arial" panose="020B0604020202020204" pitchFamily="34" charset="0"/>
              </a:rPr>
              <a:t>AFTER</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27188601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txBox="1">
            <a:spLocks/>
          </p:cNvSpPr>
          <p:nvPr/>
        </p:nvSpPr>
        <p:spPr>
          <a:xfrm>
            <a:off x="330248" y="36512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latin typeface="Trajan Pro 3" panose="02020502050503020301" pitchFamily="18" charset="0"/>
                <a:cs typeface="Arial" panose="020B0604020202020204" pitchFamily="34" charset="0"/>
              </a:rPr>
              <a:t>BEFORE</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27212436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txBox="1">
            <a:spLocks/>
          </p:cNvSpPr>
          <p:nvPr/>
        </p:nvSpPr>
        <p:spPr>
          <a:xfrm>
            <a:off x="330248" y="36512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latin typeface="Trajan Pro 3" panose="02020502050503020301" pitchFamily="18" charset="0"/>
                <a:cs typeface="Arial" panose="020B0604020202020204" pitchFamily="34" charset="0"/>
              </a:rPr>
              <a:t>AFTER</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25962209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txBox="1">
            <a:spLocks/>
          </p:cNvSpPr>
          <p:nvPr/>
        </p:nvSpPr>
        <p:spPr>
          <a:xfrm>
            <a:off x="504909" y="5863828"/>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solidFill>
                  <a:schemeClr val="bg1"/>
                </a:solidFill>
                <a:latin typeface="Trajan Pro 3" panose="02020502050503020301" pitchFamily="18" charset="0"/>
                <a:cs typeface="Arial" panose="020B0604020202020204" pitchFamily="34" charset="0"/>
              </a:rPr>
              <a:t>before</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11581287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txBox="1">
            <a:spLocks/>
          </p:cNvSpPr>
          <p:nvPr/>
        </p:nvSpPr>
        <p:spPr>
          <a:xfrm>
            <a:off x="432990" y="5863828"/>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solidFill>
                  <a:schemeClr val="bg1"/>
                </a:solidFill>
                <a:latin typeface="Trajan Pro 3" panose="02020502050503020301" pitchFamily="18" charset="0"/>
                <a:cs typeface="Arial" panose="020B0604020202020204" pitchFamily="34" charset="0"/>
              </a:rPr>
              <a:t>AFTER</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35418153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1279"/>
            <a:ext cx="9144000" cy="5365385"/>
          </a:xfrm>
          <a:prstGeom prst="rect">
            <a:avLst/>
          </a:prstGeom>
        </p:spPr>
      </p:pic>
      <p:sp>
        <p:nvSpPr>
          <p:cNvPr id="3" name="Title 1"/>
          <p:cNvSpPr txBox="1">
            <a:spLocks/>
          </p:cNvSpPr>
          <p:nvPr/>
        </p:nvSpPr>
        <p:spPr>
          <a:xfrm>
            <a:off x="330248" y="36512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latin typeface="Trajan Pro 3" panose="02020502050503020301" pitchFamily="18" charset="0"/>
                <a:cs typeface="Arial" panose="020B0604020202020204" pitchFamily="34" charset="0"/>
              </a:rPr>
              <a:t>BEFORE</a:t>
            </a:r>
          </a:p>
          <a:p>
            <a:r>
              <a:rPr lang="en-US" sz="2400" dirty="0" smtClean="0">
                <a:solidFill>
                  <a:schemeClr val="bg1"/>
                </a:solidFill>
                <a:latin typeface="Trajan Pro 3" panose="02020502050503020301" pitchFamily="18" charset="0"/>
                <a:cs typeface="Arial" panose="020B0604020202020204" pitchFamily="34" charset="0"/>
              </a:rPr>
              <a:t>SHORT-TERM</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2209566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7000"/>
            <a:ext cx="9144000" cy="188388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276991"/>
            <a:ext cx="7886700" cy="1325563"/>
          </a:xfrm>
        </p:spPr>
        <p:txBody>
          <a:bodyPr/>
          <a:lstStyle/>
          <a:p>
            <a:r>
              <a:rPr lang="en-US" dirty="0" smtClean="0">
                <a:solidFill>
                  <a:schemeClr val="accent1">
                    <a:lumMod val="50000"/>
                  </a:schemeClr>
                </a:solidFill>
                <a:latin typeface="Trajan Pro 3" panose="02020502050503020301" pitchFamily="18" charset="0"/>
              </a:rPr>
              <a:t>Step 1: Market Analysis</a:t>
            </a:r>
            <a:endParaRPr lang="en-US" dirty="0">
              <a:solidFill>
                <a:schemeClr val="accent1">
                  <a:lumMod val="50000"/>
                </a:schemeClr>
              </a:solidFill>
              <a:latin typeface="Trajan Pro 3" panose="02020502050503020301" pitchFamily="18" charset="0"/>
            </a:endParaRPr>
          </a:p>
        </p:txBody>
      </p:sp>
      <p:sp>
        <p:nvSpPr>
          <p:cNvPr id="3" name="Content Placeholder 2"/>
          <p:cNvSpPr>
            <a:spLocks noGrp="1"/>
          </p:cNvSpPr>
          <p:nvPr>
            <p:ph idx="1"/>
          </p:nvPr>
        </p:nvSpPr>
        <p:spPr>
          <a:xfrm>
            <a:off x="518481" y="1883884"/>
            <a:ext cx="8375904" cy="5100810"/>
          </a:xfrm>
        </p:spPr>
        <p:txBody>
          <a:bodyPr>
            <a:noAutofit/>
          </a:bodyPr>
          <a:lstStyle/>
          <a:p>
            <a:pPr marL="0" indent="0">
              <a:buClr>
                <a:schemeClr val="accent1">
                  <a:lumMod val="50000"/>
                </a:schemeClr>
              </a:buClr>
              <a:buNone/>
            </a:pPr>
            <a:r>
              <a:rPr lang="en-US" sz="1800" b="1" dirty="0">
                <a:solidFill>
                  <a:schemeClr val="accent1">
                    <a:lumMod val="50000"/>
                  </a:schemeClr>
                </a:solidFill>
              </a:rPr>
              <a:t>Takeaways</a:t>
            </a:r>
            <a:r>
              <a:rPr lang="en-US" sz="1800" b="1" dirty="0" smtClean="0">
                <a:solidFill>
                  <a:schemeClr val="accent1">
                    <a:lumMod val="50000"/>
                  </a:schemeClr>
                </a:solidFill>
              </a:rPr>
              <a:t>:</a:t>
            </a:r>
            <a:endParaRPr lang="en-US" sz="1800" dirty="0">
              <a:solidFill>
                <a:schemeClr val="accent1">
                  <a:lumMod val="50000"/>
                </a:schemeClr>
              </a:solidFill>
            </a:endParaRPr>
          </a:p>
          <a:p>
            <a:pPr>
              <a:buClr>
                <a:schemeClr val="accent1">
                  <a:lumMod val="50000"/>
                </a:schemeClr>
              </a:buClr>
            </a:pPr>
            <a:r>
              <a:rPr lang="en-US" sz="1800" dirty="0" smtClean="0">
                <a:solidFill>
                  <a:schemeClr val="accent1">
                    <a:lumMod val="50000"/>
                  </a:schemeClr>
                </a:solidFill>
              </a:rPr>
              <a:t>People </a:t>
            </a:r>
            <a:r>
              <a:rPr lang="en-US" sz="1800" dirty="0">
                <a:solidFill>
                  <a:schemeClr val="accent1">
                    <a:lumMod val="50000"/>
                  </a:schemeClr>
                </a:solidFill>
              </a:rPr>
              <a:t>come to town to purchase goods at: </a:t>
            </a:r>
          </a:p>
          <a:p>
            <a:pPr lvl="1">
              <a:buClr>
                <a:schemeClr val="accent1">
                  <a:lumMod val="50000"/>
                </a:schemeClr>
              </a:buClr>
            </a:pPr>
            <a:r>
              <a:rPr lang="en-US" sz="1800" dirty="0" smtClean="0">
                <a:solidFill>
                  <a:schemeClr val="accent1">
                    <a:lumMod val="50000"/>
                  </a:schemeClr>
                </a:solidFill>
              </a:rPr>
              <a:t>Furniture </a:t>
            </a:r>
            <a:r>
              <a:rPr lang="en-US" sz="1800" dirty="0">
                <a:solidFill>
                  <a:schemeClr val="accent1">
                    <a:lumMod val="50000"/>
                  </a:schemeClr>
                </a:solidFill>
              </a:rPr>
              <a:t>&amp; Home Furnishings Stores</a:t>
            </a:r>
          </a:p>
          <a:p>
            <a:pPr lvl="1">
              <a:buClr>
                <a:schemeClr val="accent1">
                  <a:lumMod val="50000"/>
                </a:schemeClr>
              </a:buClr>
            </a:pPr>
            <a:r>
              <a:rPr lang="en-US" sz="1800" dirty="0" smtClean="0">
                <a:solidFill>
                  <a:schemeClr val="accent1">
                    <a:lumMod val="50000"/>
                  </a:schemeClr>
                </a:solidFill>
              </a:rPr>
              <a:t>Food </a:t>
            </a:r>
            <a:r>
              <a:rPr lang="en-US" sz="1800" dirty="0">
                <a:solidFill>
                  <a:schemeClr val="accent1">
                    <a:lumMod val="50000"/>
                  </a:schemeClr>
                </a:solidFill>
              </a:rPr>
              <a:t>&amp; Beverage Stores (Grocery Stores, Markets)</a:t>
            </a:r>
          </a:p>
          <a:p>
            <a:pPr lvl="1">
              <a:buClr>
                <a:schemeClr val="accent1">
                  <a:lumMod val="50000"/>
                </a:schemeClr>
              </a:buClr>
            </a:pPr>
            <a:r>
              <a:rPr lang="en-US" sz="1800" dirty="0" smtClean="0">
                <a:solidFill>
                  <a:schemeClr val="accent1">
                    <a:lumMod val="50000"/>
                  </a:schemeClr>
                </a:solidFill>
              </a:rPr>
              <a:t>Gasoline </a:t>
            </a:r>
            <a:r>
              <a:rPr lang="en-US" sz="1800" dirty="0">
                <a:solidFill>
                  <a:schemeClr val="accent1">
                    <a:lumMod val="50000"/>
                  </a:schemeClr>
                </a:solidFill>
              </a:rPr>
              <a:t>Stations</a:t>
            </a:r>
          </a:p>
          <a:p>
            <a:pPr lvl="1">
              <a:buClr>
                <a:schemeClr val="accent1">
                  <a:lumMod val="50000"/>
                </a:schemeClr>
              </a:buClr>
            </a:pPr>
            <a:r>
              <a:rPr lang="en-US" sz="1800" dirty="0" smtClean="0">
                <a:solidFill>
                  <a:schemeClr val="accent1">
                    <a:lumMod val="50000"/>
                  </a:schemeClr>
                </a:solidFill>
              </a:rPr>
              <a:t>Motor </a:t>
            </a:r>
            <a:r>
              <a:rPr lang="en-US" sz="1800" dirty="0">
                <a:solidFill>
                  <a:schemeClr val="accent1">
                    <a:lumMod val="50000"/>
                  </a:schemeClr>
                </a:solidFill>
              </a:rPr>
              <a:t>Vehicle &amp; Parts Dealers     </a:t>
            </a:r>
          </a:p>
          <a:p>
            <a:pPr>
              <a:buClr>
                <a:schemeClr val="accent1">
                  <a:lumMod val="50000"/>
                </a:schemeClr>
              </a:buClr>
            </a:pPr>
            <a:r>
              <a:rPr lang="en-US" sz="1800" dirty="0" smtClean="0">
                <a:solidFill>
                  <a:schemeClr val="accent1">
                    <a:lumMod val="50000"/>
                  </a:schemeClr>
                </a:solidFill>
              </a:rPr>
              <a:t>100</a:t>
            </a:r>
            <a:r>
              <a:rPr lang="en-US" sz="1800" dirty="0">
                <a:solidFill>
                  <a:schemeClr val="accent1">
                    <a:lumMod val="50000"/>
                  </a:schemeClr>
                </a:solidFill>
              </a:rPr>
              <a:t>% of local consumer traffic leaves Jefferson to purchase </a:t>
            </a:r>
            <a:r>
              <a:rPr lang="en-US" sz="1800" dirty="0" smtClean="0">
                <a:solidFill>
                  <a:schemeClr val="accent1">
                    <a:lumMod val="50000"/>
                  </a:schemeClr>
                </a:solidFill>
              </a:rPr>
              <a:t>/ </a:t>
            </a:r>
            <a:r>
              <a:rPr lang="en-US" sz="1800" dirty="0">
                <a:solidFill>
                  <a:schemeClr val="accent1">
                    <a:lumMod val="50000"/>
                  </a:schemeClr>
                </a:solidFill>
              </a:rPr>
              <a:t>consume goods at: </a:t>
            </a:r>
          </a:p>
          <a:p>
            <a:pPr lvl="3">
              <a:buClr>
                <a:schemeClr val="accent1">
                  <a:lumMod val="50000"/>
                </a:schemeClr>
              </a:buClr>
            </a:pPr>
            <a:r>
              <a:rPr lang="en-US" dirty="0">
                <a:solidFill>
                  <a:schemeClr val="accent1">
                    <a:lumMod val="50000"/>
                  </a:schemeClr>
                </a:solidFill>
              </a:rPr>
              <a:t>   Electronics &amp; Appliance Stores</a:t>
            </a:r>
          </a:p>
          <a:p>
            <a:pPr lvl="3">
              <a:buClr>
                <a:schemeClr val="accent1">
                  <a:lumMod val="50000"/>
                </a:schemeClr>
              </a:buClr>
            </a:pPr>
            <a:r>
              <a:rPr lang="en-US" dirty="0">
                <a:solidFill>
                  <a:schemeClr val="accent1">
                    <a:lumMod val="50000"/>
                  </a:schemeClr>
                </a:solidFill>
              </a:rPr>
              <a:t>   Beer, Wine &amp; Liquor Stores</a:t>
            </a:r>
          </a:p>
          <a:p>
            <a:pPr lvl="3">
              <a:buClr>
                <a:schemeClr val="accent1">
                  <a:lumMod val="50000"/>
                </a:schemeClr>
              </a:buClr>
            </a:pPr>
            <a:r>
              <a:rPr lang="en-US" dirty="0">
                <a:solidFill>
                  <a:schemeClr val="accent1">
                    <a:lumMod val="50000"/>
                  </a:schemeClr>
                </a:solidFill>
              </a:rPr>
              <a:t>   Shoe Stores</a:t>
            </a:r>
          </a:p>
          <a:p>
            <a:pPr lvl="3">
              <a:buClr>
                <a:schemeClr val="accent1">
                  <a:lumMod val="50000"/>
                </a:schemeClr>
              </a:buClr>
            </a:pPr>
            <a:r>
              <a:rPr lang="en-US" dirty="0">
                <a:solidFill>
                  <a:schemeClr val="accent1">
                    <a:lumMod val="50000"/>
                  </a:schemeClr>
                </a:solidFill>
              </a:rPr>
              <a:t>   Jewelry, Luggage &amp; Leather Goods Stores</a:t>
            </a:r>
          </a:p>
          <a:p>
            <a:pPr lvl="3">
              <a:buClr>
                <a:schemeClr val="accent1">
                  <a:lumMod val="50000"/>
                </a:schemeClr>
              </a:buClr>
            </a:pPr>
            <a:r>
              <a:rPr lang="en-US" dirty="0">
                <a:solidFill>
                  <a:schemeClr val="accent1">
                    <a:lumMod val="50000"/>
                  </a:schemeClr>
                </a:solidFill>
              </a:rPr>
              <a:t>   Book, Periodical &amp; Music Stores</a:t>
            </a:r>
          </a:p>
          <a:p>
            <a:pPr lvl="3">
              <a:buClr>
                <a:schemeClr val="accent1">
                  <a:lumMod val="50000"/>
                </a:schemeClr>
              </a:buClr>
            </a:pPr>
            <a:r>
              <a:rPr lang="en-US" dirty="0">
                <a:solidFill>
                  <a:schemeClr val="accent1">
                    <a:lumMod val="50000"/>
                  </a:schemeClr>
                </a:solidFill>
              </a:rPr>
              <a:t>   </a:t>
            </a:r>
            <a:r>
              <a:rPr lang="en-US" dirty="0" smtClean="0">
                <a:solidFill>
                  <a:schemeClr val="accent1">
                    <a:lumMod val="50000"/>
                  </a:schemeClr>
                </a:solidFill>
              </a:rPr>
              <a:t>Non-store </a:t>
            </a:r>
            <a:r>
              <a:rPr lang="en-US" dirty="0">
                <a:solidFill>
                  <a:schemeClr val="accent1">
                    <a:lumMod val="50000"/>
                  </a:schemeClr>
                </a:solidFill>
              </a:rPr>
              <a:t>Retailers (Mail Order Houses, Vending, Direct Selling)</a:t>
            </a:r>
          </a:p>
          <a:p>
            <a:pPr lvl="3">
              <a:buClr>
                <a:schemeClr val="accent1">
                  <a:lumMod val="50000"/>
                </a:schemeClr>
              </a:buClr>
            </a:pPr>
            <a:r>
              <a:rPr lang="en-US" dirty="0">
                <a:solidFill>
                  <a:schemeClr val="accent1">
                    <a:lumMod val="50000"/>
                  </a:schemeClr>
                </a:solidFill>
              </a:rPr>
              <a:t>   Special Food Services (Catering, Delivery, Food Trucks)</a:t>
            </a:r>
          </a:p>
          <a:p>
            <a:pPr lvl="3">
              <a:buClr>
                <a:schemeClr val="accent1">
                  <a:lumMod val="50000"/>
                </a:schemeClr>
              </a:buClr>
            </a:pPr>
            <a:r>
              <a:rPr lang="en-US" dirty="0">
                <a:solidFill>
                  <a:schemeClr val="accent1">
                    <a:lumMod val="50000"/>
                  </a:schemeClr>
                </a:solidFill>
              </a:rPr>
              <a:t>   Drinking Places - Alcoholic Beverages (Bars, Music Venues)</a:t>
            </a:r>
          </a:p>
        </p:txBody>
      </p:sp>
    </p:spTree>
    <p:extLst>
      <p:ext uri="{BB962C8B-B14F-4D97-AF65-F5344CB8AC3E}">
        <p14:creationId xmlns:p14="http://schemas.microsoft.com/office/powerpoint/2010/main" val="21183879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4680"/>
            <a:ext cx="9144000" cy="5365385"/>
          </a:xfrm>
          <a:prstGeom prst="rect">
            <a:avLst/>
          </a:prstGeom>
        </p:spPr>
      </p:pic>
      <p:sp>
        <p:nvSpPr>
          <p:cNvPr id="3" name="Title 1"/>
          <p:cNvSpPr txBox="1">
            <a:spLocks/>
          </p:cNvSpPr>
          <p:nvPr/>
        </p:nvSpPr>
        <p:spPr>
          <a:xfrm>
            <a:off x="330248" y="36512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latin typeface="Trajan Pro 3" panose="02020502050503020301" pitchFamily="18" charset="0"/>
                <a:cs typeface="Arial" panose="020B0604020202020204" pitchFamily="34" charset="0"/>
              </a:rPr>
              <a:t>AFTER</a:t>
            </a:r>
          </a:p>
          <a:p>
            <a:r>
              <a:rPr lang="en-US" sz="2400" dirty="0" smtClean="0">
                <a:solidFill>
                  <a:schemeClr val="bg1"/>
                </a:solidFill>
                <a:latin typeface="Trajan Pro 3" panose="02020502050503020301" pitchFamily="18" charset="0"/>
                <a:cs typeface="Arial" panose="020B0604020202020204" pitchFamily="34" charset="0"/>
              </a:rPr>
              <a:t>SHORT-TERM</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41501109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8487"/>
            <a:ext cx="10294706" cy="6866488"/>
          </a:xfrm>
          <a:prstGeom prst="rect">
            <a:avLst/>
          </a:prstGeom>
        </p:spPr>
      </p:pic>
      <p:sp>
        <p:nvSpPr>
          <p:cNvPr id="4" name="Rectangle 3"/>
          <p:cNvSpPr/>
          <p:nvPr/>
        </p:nvSpPr>
        <p:spPr>
          <a:xfrm>
            <a:off x="684" y="2912068"/>
            <a:ext cx="9144000" cy="1025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3286142"/>
            <a:ext cx="9144000" cy="450101"/>
          </a:xfrm>
        </p:spPr>
        <p:txBody>
          <a:bodyPr>
            <a:noAutofit/>
          </a:bodyPr>
          <a:lstStyle/>
          <a:p>
            <a:pPr algn="ctr"/>
            <a:r>
              <a:rPr lang="en-US" dirty="0" smtClean="0">
                <a:solidFill>
                  <a:schemeClr val="accent1">
                    <a:lumMod val="50000"/>
                  </a:schemeClr>
                </a:solidFill>
                <a:latin typeface="Trajan Pro 3" panose="02020502050503020301" pitchFamily="18" charset="0"/>
                <a:cs typeface="Arial" panose="020B0604020202020204" pitchFamily="34" charset="0"/>
              </a:rPr>
              <a:t>Economic Vitality</a:t>
            </a:r>
            <a:endParaRPr lang="en-US" dirty="0">
              <a:solidFill>
                <a:schemeClr val="accent1">
                  <a:lumMod val="50000"/>
                </a:schemeClr>
              </a:solidFill>
              <a:latin typeface="Trajan Pro 3" panose="02020502050503020301" pitchFamily="18" charset="0"/>
              <a:cs typeface="Arial" panose="020B0604020202020204" pitchFamily="34" charset="0"/>
            </a:endParaRPr>
          </a:p>
        </p:txBody>
      </p:sp>
    </p:spTree>
    <p:extLst>
      <p:ext uri="{BB962C8B-B14F-4D97-AF65-F5344CB8AC3E}">
        <p14:creationId xmlns:p14="http://schemas.microsoft.com/office/powerpoint/2010/main" val="6777961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391" y="0"/>
            <a:ext cx="9144000" cy="6858000"/>
          </a:xfrm>
        </p:spPr>
      </p:pic>
      <p:sp>
        <p:nvSpPr>
          <p:cNvPr id="5" name="Title 1"/>
          <p:cNvSpPr txBox="1">
            <a:spLocks/>
          </p:cNvSpPr>
          <p:nvPr/>
        </p:nvSpPr>
        <p:spPr>
          <a:xfrm>
            <a:off x="7468802" y="5863828"/>
            <a:ext cx="173869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latin typeface="Trajan Pro 3" panose="02020502050503020301" pitchFamily="18" charset="0"/>
                <a:cs typeface="Arial" panose="020B0604020202020204" pitchFamily="34" charset="0"/>
              </a:rPr>
              <a:t>before</a:t>
            </a:r>
            <a:endParaRPr lang="en-US" sz="2400" dirty="0">
              <a:latin typeface="Trajan Pro 3" panose="02020502050503020301" pitchFamily="18" charset="0"/>
            </a:endParaRPr>
          </a:p>
        </p:txBody>
      </p:sp>
    </p:spTree>
    <p:extLst>
      <p:ext uri="{BB962C8B-B14F-4D97-AF65-F5344CB8AC3E}">
        <p14:creationId xmlns:p14="http://schemas.microsoft.com/office/powerpoint/2010/main" val="16241394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509154"/>
            <a:ext cx="9212049" cy="5715000"/>
          </a:xfrm>
        </p:spPr>
      </p:pic>
      <p:sp>
        <p:nvSpPr>
          <p:cNvPr id="5" name="Title 1"/>
          <p:cNvSpPr txBox="1">
            <a:spLocks/>
          </p:cNvSpPr>
          <p:nvPr/>
        </p:nvSpPr>
        <p:spPr>
          <a:xfrm>
            <a:off x="7572711" y="5229982"/>
            <a:ext cx="1571289"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solidFill>
                  <a:schemeClr val="bg1"/>
                </a:solidFill>
                <a:latin typeface="Trajan Pro 3" panose="02020502050503020301" pitchFamily="18" charset="0"/>
                <a:cs typeface="Arial" panose="020B0604020202020204" pitchFamily="34" charset="0"/>
              </a:rPr>
              <a:t>After</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33770859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3769"/>
            <a:ext cx="9144000" cy="4471569"/>
          </a:xfrm>
          <a:prstGeom prst="rect">
            <a:avLst/>
          </a:prstGeom>
        </p:spPr>
      </p:pic>
      <p:sp>
        <p:nvSpPr>
          <p:cNvPr id="3" name="Title 1"/>
          <p:cNvSpPr txBox="1">
            <a:spLocks/>
          </p:cNvSpPr>
          <p:nvPr/>
        </p:nvSpPr>
        <p:spPr>
          <a:xfrm>
            <a:off x="330248" y="36512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solidFill>
                  <a:schemeClr val="accent1">
                    <a:lumMod val="50000"/>
                  </a:schemeClr>
                </a:solidFill>
                <a:latin typeface="Trajan Pro 3" panose="02020502050503020301" pitchFamily="18" charset="0"/>
                <a:cs typeface="Arial" panose="020B0604020202020204" pitchFamily="34" charset="0"/>
              </a:rPr>
              <a:t>BEFORE</a:t>
            </a:r>
          </a:p>
          <a:p>
            <a:r>
              <a:rPr lang="en-US" sz="2400" dirty="0" smtClean="0">
                <a:solidFill>
                  <a:schemeClr val="bg1"/>
                </a:solidFill>
                <a:latin typeface="Trajan Pro 3" panose="02020502050503020301" pitchFamily="18" charset="0"/>
                <a:cs typeface="Arial" panose="020B0604020202020204" pitchFamily="34" charset="0"/>
              </a:rPr>
              <a:t>SHORT-TERM</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19256733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9298"/>
            <a:ext cx="9144000" cy="4471569"/>
          </a:xfrm>
          <a:prstGeom prst="rect">
            <a:avLst/>
          </a:prstGeom>
        </p:spPr>
      </p:pic>
      <p:sp>
        <p:nvSpPr>
          <p:cNvPr id="3" name="Title 1"/>
          <p:cNvSpPr txBox="1">
            <a:spLocks/>
          </p:cNvSpPr>
          <p:nvPr/>
        </p:nvSpPr>
        <p:spPr>
          <a:xfrm>
            <a:off x="330248" y="36512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solidFill>
                  <a:schemeClr val="accent1">
                    <a:lumMod val="50000"/>
                  </a:schemeClr>
                </a:solidFill>
                <a:latin typeface="Trajan Pro 3" panose="02020502050503020301" pitchFamily="18" charset="0"/>
                <a:cs typeface="Arial" panose="020B0604020202020204" pitchFamily="34" charset="0"/>
              </a:rPr>
              <a:t>AFTER</a:t>
            </a:r>
          </a:p>
          <a:p>
            <a:r>
              <a:rPr lang="en-US" sz="2400" dirty="0" smtClean="0">
                <a:solidFill>
                  <a:schemeClr val="bg1"/>
                </a:solidFill>
                <a:latin typeface="Trajan Pro 3" panose="02020502050503020301" pitchFamily="18" charset="0"/>
                <a:cs typeface="Arial" panose="020B0604020202020204" pitchFamily="34" charset="0"/>
              </a:rPr>
              <a:t>SHORT-TERM</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4959373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804" y="1246909"/>
            <a:ext cx="9159804" cy="5611091"/>
          </a:xfrm>
        </p:spPr>
      </p:pic>
      <p:sp>
        <p:nvSpPr>
          <p:cNvPr id="5" name="Title 1"/>
          <p:cNvSpPr txBox="1">
            <a:spLocks/>
          </p:cNvSpPr>
          <p:nvPr/>
        </p:nvSpPr>
        <p:spPr>
          <a:xfrm>
            <a:off x="330248" y="36512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solidFill>
                  <a:schemeClr val="accent1">
                    <a:lumMod val="50000"/>
                  </a:schemeClr>
                </a:solidFill>
                <a:latin typeface="Trajan Pro 3" panose="02020502050503020301" pitchFamily="18" charset="0"/>
                <a:cs typeface="Arial" panose="020B0604020202020204" pitchFamily="34" charset="0"/>
              </a:rPr>
              <a:t>BEFORE</a:t>
            </a:r>
          </a:p>
          <a:p>
            <a:r>
              <a:rPr lang="en-US" sz="2400" dirty="0" smtClean="0">
                <a:solidFill>
                  <a:schemeClr val="bg1"/>
                </a:solidFill>
                <a:latin typeface="Trajan Pro 3" panose="02020502050503020301" pitchFamily="18" charset="0"/>
                <a:cs typeface="Arial" panose="020B0604020202020204" pitchFamily="34" charset="0"/>
              </a:rPr>
              <a:t>SHORT-TERM</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7604197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56590"/>
            <a:ext cx="9144000" cy="5601410"/>
          </a:xfrm>
          <a:prstGeom prst="rect">
            <a:avLst/>
          </a:prstGeom>
        </p:spPr>
      </p:pic>
      <p:sp>
        <p:nvSpPr>
          <p:cNvPr id="5" name="Title 1"/>
          <p:cNvSpPr txBox="1">
            <a:spLocks/>
          </p:cNvSpPr>
          <p:nvPr/>
        </p:nvSpPr>
        <p:spPr>
          <a:xfrm>
            <a:off x="330248" y="36512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latin typeface="Trajan Pro 3" panose="02020502050503020301" pitchFamily="18" charset="0"/>
                <a:cs typeface="Arial" panose="020B0604020202020204" pitchFamily="34" charset="0"/>
              </a:rPr>
              <a:t>AFTER TREES AND FLOWERS</a:t>
            </a:r>
          </a:p>
          <a:p>
            <a:r>
              <a:rPr lang="en-US" sz="2400" dirty="0" smtClean="0">
                <a:solidFill>
                  <a:schemeClr val="bg1"/>
                </a:solidFill>
                <a:latin typeface="Trajan Pro 3" panose="02020502050503020301" pitchFamily="18" charset="0"/>
                <a:cs typeface="Arial" panose="020B0604020202020204" pitchFamily="34" charset="0"/>
              </a:rPr>
              <a:t>SHORT-TERM</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11548794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56590"/>
            <a:ext cx="9144000" cy="5601410"/>
          </a:xfrm>
          <a:prstGeom prst="rect">
            <a:avLst/>
          </a:prstGeom>
        </p:spPr>
      </p:pic>
      <p:sp>
        <p:nvSpPr>
          <p:cNvPr id="5" name="Title 1"/>
          <p:cNvSpPr txBox="1">
            <a:spLocks/>
          </p:cNvSpPr>
          <p:nvPr/>
        </p:nvSpPr>
        <p:spPr>
          <a:xfrm>
            <a:off x="0" y="365126"/>
            <a:ext cx="91440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smtClean="0">
                <a:solidFill>
                  <a:schemeClr val="accent1">
                    <a:lumMod val="50000"/>
                  </a:schemeClr>
                </a:solidFill>
                <a:latin typeface="Trajan Pro 3" panose="02020502050503020301" pitchFamily="18" charset="0"/>
                <a:cs typeface="Arial" panose="020B0604020202020204" pitchFamily="34" charset="0"/>
              </a:rPr>
              <a:t>AFTER SIGNAGE &amp; FAÇADE IMPROVEMENTS</a:t>
            </a:r>
          </a:p>
          <a:p>
            <a:r>
              <a:rPr lang="en-US" sz="2400" dirty="0" smtClean="0">
                <a:solidFill>
                  <a:schemeClr val="bg1"/>
                </a:solidFill>
                <a:latin typeface="Trajan Pro 3" panose="02020502050503020301" pitchFamily="18" charset="0"/>
                <a:cs typeface="Arial" panose="020B0604020202020204" pitchFamily="34" charset="0"/>
              </a:rPr>
              <a:t>SHORT-TERM</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27110987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txBox="1">
            <a:spLocks/>
          </p:cNvSpPr>
          <p:nvPr/>
        </p:nvSpPr>
        <p:spPr>
          <a:xfrm>
            <a:off x="330248" y="36512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solidFill>
                  <a:schemeClr val="bg1"/>
                </a:solidFill>
                <a:latin typeface="Trajan Pro 3" panose="02020502050503020301" pitchFamily="18" charset="0"/>
                <a:cs typeface="Arial" panose="020B0604020202020204" pitchFamily="34" charset="0"/>
              </a:rPr>
              <a:t>BEFORE</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2172545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88388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dirty="0" smtClean="0">
                <a:solidFill>
                  <a:schemeClr val="accent1">
                    <a:lumMod val="50000"/>
                  </a:schemeClr>
                </a:solidFill>
                <a:latin typeface="Trajan Pro 3" panose="02020502050503020301" pitchFamily="18" charset="0"/>
              </a:rPr>
              <a:t>Step 1: Public input</a:t>
            </a:r>
            <a:endParaRPr lang="en-US" dirty="0">
              <a:solidFill>
                <a:schemeClr val="accent1">
                  <a:lumMod val="50000"/>
                </a:schemeClr>
              </a:solidFill>
              <a:latin typeface="Trajan Pro 3" panose="02020502050503020301" pitchFamily="18" charset="0"/>
            </a:endParaRPr>
          </a:p>
        </p:txBody>
      </p:sp>
      <p:sp>
        <p:nvSpPr>
          <p:cNvPr id="3" name="Content Placeholder 2"/>
          <p:cNvSpPr>
            <a:spLocks noGrp="1"/>
          </p:cNvSpPr>
          <p:nvPr>
            <p:ph idx="1"/>
          </p:nvPr>
        </p:nvSpPr>
        <p:spPr>
          <a:xfrm>
            <a:off x="628650" y="2760050"/>
            <a:ext cx="3062001" cy="4351338"/>
          </a:xfrm>
        </p:spPr>
        <p:txBody>
          <a:bodyPr>
            <a:normAutofit/>
          </a:bodyPr>
          <a:lstStyle/>
          <a:p>
            <a:r>
              <a:rPr lang="en-US" sz="2400" b="1" dirty="0" smtClean="0">
                <a:solidFill>
                  <a:schemeClr val="accent1">
                    <a:lumMod val="50000"/>
                  </a:schemeClr>
                </a:solidFill>
              </a:rPr>
              <a:t>20+ </a:t>
            </a:r>
            <a:r>
              <a:rPr lang="en-US" sz="2400" dirty="0" smtClean="0">
                <a:solidFill>
                  <a:schemeClr val="accent1">
                    <a:lumMod val="50000"/>
                  </a:schemeClr>
                </a:solidFill>
              </a:rPr>
              <a:t>One-on-one Interviews</a:t>
            </a:r>
          </a:p>
          <a:p>
            <a:r>
              <a:rPr lang="en-US" sz="2400" b="1" dirty="0" smtClean="0">
                <a:solidFill>
                  <a:schemeClr val="accent1">
                    <a:lumMod val="50000"/>
                  </a:schemeClr>
                </a:solidFill>
              </a:rPr>
              <a:t>14</a:t>
            </a:r>
            <a:r>
              <a:rPr lang="en-US" sz="2400" dirty="0" smtClean="0">
                <a:solidFill>
                  <a:schemeClr val="accent1">
                    <a:lumMod val="50000"/>
                  </a:schemeClr>
                </a:solidFill>
              </a:rPr>
              <a:t> Focus Groups </a:t>
            </a:r>
            <a:endParaRPr lang="en-US" sz="2400" dirty="0">
              <a:solidFill>
                <a:schemeClr val="accent1">
                  <a:lumMod val="50000"/>
                </a:schemeClr>
              </a:solidFill>
            </a:endParaRPr>
          </a:p>
          <a:p>
            <a:r>
              <a:rPr lang="en-US" sz="2400" b="1" dirty="0" smtClean="0">
                <a:solidFill>
                  <a:schemeClr val="accent1">
                    <a:lumMod val="50000"/>
                  </a:schemeClr>
                </a:solidFill>
              </a:rPr>
              <a:t>Community-wide</a:t>
            </a:r>
            <a:r>
              <a:rPr lang="en-US" sz="2400" dirty="0" smtClean="0">
                <a:solidFill>
                  <a:schemeClr val="accent1">
                    <a:lumMod val="50000"/>
                  </a:schemeClr>
                </a:solidFill>
              </a:rPr>
              <a:t> Town Hall Meeting </a:t>
            </a:r>
            <a:endParaRPr lang="en-US" sz="2400" dirty="0">
              <a:solidFill>
                <a:schemeClr val="accent1">
                  <a:lumMod val="50000"/>
                </a:schemeClr>
              </a:solidFill>
            </a:endParaRPr>
          </a:p>
          <a:p>
            <a:r>
              <a:rPr lang="en-US" sz="2400" b="1" dirty="0" smtClean="0">
                <a:solidFill>
                  <a:schemeClr val="accent1">
                    <a:lumMod val="50000"/>
                  </a:schemeClr>
                </a:solidFill>
              </a:rPr>
              <a:t>800+ </a:t>
            </a:r>
            <a:r>
              <a:rPr lang="en-US" sz="2400" dirty="0" smtClean="0">
                <a:solidFill>
                  <a:schemeClr val="accent1">
                    <a:lumMod val="50000"/>
                  </a:schemeClr>
                </a:solidFill>
              </a:rPr>
              <a:t>Completed Surveys </a:t>
            </a:r>
            <a:endParaRPr lang="en-US" sz="2400" dirty="0">
              <a:solidFill>
                <a:schemeClr val="accent1">
                  <a:lumMod val="50000"/>
                </a:schemeClr>
              </a:solidFill>
            </a:endParaRPr>
          </a:p>
          <a:p>
            <a:endParaRPr lang="en-US" dirty="0"/>
          </a:p>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9965" t="19722" r="12391" b="7589"/>
          <a:stretch/>
        </p:blipFill>
        <p:spPr>
          <a:xfrm>
            <a:off x="3966072" y="2330392"/>
            <a:ext cx="5177928" cy="3635566"/>
          </a:xfrm>
          <a:prstGeom prst="rect">
            <a:avLst/>
          </a:prstGeom>
        </p:spPr>
      </p:pic>
    </p:spTree>
    <p:extLst>
      <p:ext uri="{BB962C8B-B14F-4D97-AF65-F5344CB8AC3E}">
        <p14:creationId xmlns:p14="http://schemas.microsoft.com/office/powerpoint/2010/main" val="398633689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5292"/>
            <a:ext cx="9144000" cy="5622708"/>
          </a:xfrm>
          <a:prstGeom prst="rect">
            <a:avLst/>
          </a:prstGeom>
        </p:spPr>
      </p:pic>
      <p:sp>
        <p:nvSpPr>
          <p:cNvPr id="3" name="Title 1"/>
          <p:cNvSpPr txBox="1">
            <a:spLocks/>
          </p:cNvSpPr>
          <p:nvPr/>
        </p:nvSpPr>
        <p:spPr>
          <a:xfrm>
            <a:off x="330248" y="36512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latin typeface="Trajan Pro 3" panose="02020502050503020301" pitchFamily="18" charset="0"/>
                <a:cs typeface="Arial" panose="020B0604020202020204" pitchFamily="34" charset="0"/>
              </a:rPr>
              <a:t>AFTER</a:t>
            </a:r>
          </a:p>
          <a:p>
            <a:r>
              <a:rPr lang="en-US" sz="2400" dirty="0" smtClean="0">
                <a:solidFill>
                  <a:schemeClr val="bg1"/>
                </a:solidFill>
                <a:latin typeface="Trajan Pro 3" panose="02020502050503020301" pitchFamily="18" charset="0"/>
                <a:cs typeface="Arial" panose="020B0604020202020204" pitchFamily="34" charset="0"/>
              </a:rPr>
              <a:t>SHORT-TERM</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41075388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34937"/>
            <a:ext cx="9144000" cy="2388126"/>
          </a:xfrm>
          <a:prstGeom prst="rect">
            <a:avLst/>
          </a:prstGeom>
        </p:spPr>
      </p:pic>
      <p:sp>
        <p:nvSpPr>
          <p:cNvPr id="3" name="TextBox 2"/>
          <p:cNvSpPr txBox="1"/>
          <p:nvPr/>
        </p:nvSpPr>
        <p:spPr>
          <a:xfrm>
            <a:off x="6354618" y="5033818"/>
            <a:ext cx="2318327" cy="646331"/>
          </a:xfrm>
          <a:prstGeom prst="rect">
            <a:avLst/>
          </a:prstGeom>
          <a:noFill/>
        </p:spPr>
        <p:txBody>
          <a:bodyPr wrap="square" rtlCol="0">
            <a:spAutoFit/>
          </a:bodyPr>
          <a:lstStyle/>
          <a:p>
            <a:r>
              <a:rPr lang="en-US" dirty="0" smtClean="0">
                <a:solidFill>
                  <a:schemeClr val="accent1">
                    <a:lumMod val="50000"/>
                  </a:schemeClr>
                </a:solidFill>
                <a:latin typeface="Trajan Pro 3" panose="02020502050503020301" pitchFamily="18" charset="0"/>
                <a:cs typeface="Arial" panose="020B0604020202020204" pitchFamily="34" charset="0"/>
              </a:rPr>
              <a:t>BEFORE</a:t>
            </a:r>
            <a:endParaRPr lang="en-US" dirty="0">
              <a:solidFill>
                <a:schemeClr val="accent1">
                  <a:lumMod val="50000"/>
                </a:schemeClr>
              </a:solidFill>
              <a:latin typeface="Trajan Pro 3" panose="02020502050503020301" pitchFamily="18" charset="0"/>
              <a:cs typeface="Arial" panose="020B0604020202020204" pitchFamily="34" charset="0"/>
            </a:endParaRPr>
          </a:p>
          <a:p>
            <a:endParaRPr lang="en-US" dirty="0"/>
          </a:p>
        </p:txBody>
      </p:sp>
      <p:sp>
        <p:nvSpPr>
          <p:cNvPr id="4" name="Title 1"/>
          <p:cNvSpPr txBox="1">
            <a:spLocks/>
          </p:cNvSpPr>
          <p:nvPr/>
        </p:nvSpPr>
        <p:spPr>
          <a:xfrm>
            <a:off x="330248" y="36512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solidFill>
                  <a:schemeClr val="accent1">
                    <a:lumMod val="50000"/>
                  </a:schemeClr>
                </a:solidFill>
                <a:latin typeface="Trajan Pro 3" panose="02020502050503020301" pitchFamily="18" charset="0"/>
                <a:cs typeface="Arial" panose="020B0604020202020204" pitchFamily="34" charset="0"/>
              </a:rPr>
              <a:t>GORDON ST.  BACK OF BUILDINGS &amp; INFILL </a:t>
            </a:r>
            <a:r>
              <a:rPr lang="en-US" sz="2400" dirty="0" smtClean="0">
                <a:solidFill>
                  <a:schemeClr val="bg1"/>
                </a:solidFill>
                <a:latin typeface="Trajan Pro 3" panose="02020502050503020301" pitchFamily="18" charset="0"/>
                <a:cs typeface="Arial" panose="020B0604020202020204" pitchFamily="34" charset="0"/>
              </a:rPr>
              <a:t>SHORT-TERM</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10338430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41972"/>
            <a:ext cx="9144000" cy="2374056"/>
          </a:xfrm>
          <a:prstGeom prst="rect">
            <a:avLst/>
          </a:prstGeom>
        </p:spPr>
      </p:pic>
      <p:sp>
        <p:nvSpPr>
          <p:cNvPr id="3" name="Title 1"/>
          <p:cNvSpPr txBox="1">
            <a:spLocks/>
          </p:cNvSpPr>
          <p:nvPr/>
        </p:nvSpPr>
        <p:spPr>
          <a:xfrm>
            <a:off x="330248" y="36512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solidFill>
                  <a:schemeClr val="accent1">
                    <a:lumMod val="50000"/>
                  </a:schemeClr>
                </a:solidFill>
                <a:latin typeface="Trajan Pro 3" panose="02020502050503020301" pitchFamily="18" charset="0"/>
                <a:cs typeface="Arial" panose="020B0604020202020204" pitchFamily="34" charset="0"/>
              </a:rPr>
              <a:t>GORDON ST.  BACK OF BUILDINGS &amp; INFILL </a:t>
            </a:r>
            <a:r>
              <a:rPr lang="en-US" sz="2400" dirty="0" smtClean="0">
                <a:solidFill>
                  <a:schemeClr val="bg1"/>
                </a:solidFill>
                <a:latin typeface="Trajan Pro 3" panose="02020502050503020301" pitchFamily="18" charset="0"/>
                <a:cs typeface="Arial" panose="020B0604020202020204" pitchFamily="34" charset="0"/>
              </a:rPr>
              <a:t>SHORT-TERM</a:t>
            </a:r>
            <a:endParaRPr lang="en-US" sz="2400" dirty="0">
              <a:solidFill>
                <a:schemeClr val="bg1"/>
              </a:solidFill>
              <a:latin typeface="Trajan Pro 3" panose="02020502050503020301" pitchFamily="18" charset="0"/>
            </a:endParaRPr>
          </a:p>
        </p:txBody>
      </p:sp>
      <p:sp>
        <p:nvSpPr>
          <p:cNvPr id="4" name="TextBox 3"/>
          <p:cNvSpPr txBox="1"/>
          <p:nvPr/>
        </p:nvSpPr>
        <p:spPr>
          <a:xfrm>
            <a:off x="6354618" y="5033818"/>
            <a:ext cx="2318327" cy="646331"/>
          </a:xfrm>
          <a:prstGeom prst="rect">
            <a:avLst/>
          </a:prstGeom>
          <a:noFill/>
        </p:spPr>
        <p:txBody>
          <a:bodyPr wrap="square" rtlCol="0">
            <a:spAutoFit/>
          </a:bodyPr>
          <a:lstStyle/>
          <a:p>
            <a:r>
              <a:rPr lang="en-US" dirty="0">
                <a:solidFill>
                  <a:schemeClr val="accent1">
                    <a:lumMod val="50000"/>
                  </a:schemeClr>
                </a:solidFill>
                <a:latin typeface="Trajan Pro 3" panose="02020502050503020301" pitchFamily="18" charset="0"/>
                <a:cs typeface="Arial" panose="020B0604020202020204" pitchFamily="34" charset="0"/>
              </a:rPr>
              <a:t>AFTER</a:t>
            </a:r>
          </a:p>
          <a:p>
            <a:endParaRPr lang="en-US" dirty="0"/>
          </a:p>
        </p:txBody>
      </p:sp>
    </p:spTree>
    <p:extLst>
      <p:ext uri="{BB962C8B-B14F-4D97-AF65-F5344CB8AC3E}">
        <p14:creationId xmlns:p14="http://schemas.microsoft.com/office/powerpoint/2010/main" val="141183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8589" t="11756" r="19677" b="37377"/>
          <a:stretch/>
        </p:blipFill>
        <p:spPr>
          <a:xfrm>
            <a:off x="406400" y="1127334"/>
            <a:ext cx="8266545" cy="4552815"/>
          </a:xfrm>
          <a:prstGeom prst="rect">
            <a:avLst/>
          </a:prstGeom>
        </p:spPr>
      </p:pic>
      <p:sp>
        <p:nvSpPr>
          <p:cNvPr id="5" name="TextBox 4"/>
          <p:cNvSpPr txBox="1"/>
          <p:nvPr/>
        </p:nvSpPr>
        <p:spPr>
          <a:xfrm>
            <a:off x="517236" y="618836"/>
            <a:ext cx="2318327" cy="646331"/>
          </a:xfrm>
          <a:prstGeom prst="rect">
            <a:avLst/>
          </a:prstGeom>
          <a:noFill/>
        </p:spPr>
        <p:txBody>
          <a:bodyPr wrap="square" rtlCol="0">
            <a:spAutoFit/>
          </a:bodyPr>
          <a:lstStyle/>
          <a:p>
            <a:r>
              <a:rPr lang="en-US" dirty="0" smtClean="0">
                <a:solidFill>
                  <a:schemeClr val="accent1">
                    <a:lumMod val="50000"/>
                  </a:schemeClr>
                </a:solidFill>
                <a:latin typeface="Trajan Pro 3" panose="02020502050503020301" pitchFamily="18" charset="0"/>
                <a:cs typeface="Arial" panose="020B0604020202020204" pitchFamily="34" charset="0"/>
              </a:rPr>
              <a:t>BEFORE</a:t>
            </a:r>
            <a:endParaRPr lang="en-US" dirty="0">
              <a:solidFill>
                <a:schemeClr val="accent1">
                  <a:lumMod val="50000"/>
                </a:schemeClr>
              </a:solidFill>
              <a:latin typeface="Trajan Pro 3" panose="02020502050503020301" pitchFamily="18" charset="0"/>
              <a:cs typeface="Arial" panose="020B0604020202020204" pitchFamily="34" charset="0"/>
            </a:endParaRPr>
          </a:p>
          <a:p>
            <a:endParaRPr lang="en-US" dirty="0"/>
          </a:p>
        </p:txBody>
      </p:sp>
    </p:spTree>
    <p:extLst>
      <p:ext uri="{BB962C8B-B14F-4D97-AF65-F5344CB8AC3E}">
        <p14:creationId xmlns:p14="http://schemas.microsoft.com/office/powerpoint/2010/main" val="39836779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1804" y="1392382"/>
            <a:ext cx="9060392" cy="4821804"/>
          </a:xfrm>
        </p:spPr>
      </p:pic>
      <p:sp>
        <p:nvSpPr>
          <p:cNvPr id="5" name="Title 1"/>
          <p:cNvSpPr txBox="1">
            <a:spLocks/>
          </p:cNvSpPr>
          <p:nvPr/>
        </p:nvSpPr>
        <p:spPr>
          <a:xfrm>
            <a:off x="267903" y="50948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latin typeface="Trajan Pro 3" panose="02020502050503020301" pitchFamily="18" charset="0"/>
                <a:cs typeface="Arial" panose="020B0604020202020204" pitchFamily="34" charset="0"/>
              </a:rPr>
              <a:t>AFTER</a:t>
            </a:r>
            <a:endParaRPr lang="en-US" sz="2400" dirty="0">
              <a:latin typeface="Trajan Pro 3" panose="02020502050503020301" pitchFamily="18" charset="0"/>
            </a:endParaRPr>
          </a:p>
        </p:txBody>
      </p:sp>
    </p:spTree>
    <p:extLst>
      <p:ext uri="{BB962C8B-B14F-4D97-AF65-F5344CB8AC3E}">
        <p14:creationId xmlns:p14="http://schemas.microsoft.com/office/powerpoint/2010/main" val="40803462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txBox="1">
            <a:spLocks/>
          </p:cNvSpPr>
          <p:nvPr/>
        </p:nvSpPr>
        <p:spPr>
          <a:xfrm>
            <a:off x="7220172" y="283409"/>
            <a:ext cx="1571289"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solidFill>
                  <a:schemeClr val="bg1"/>
                </a:solidFill>
                <a:latin typeface="Trajan Pro 3" panose="02020502050503020301" pitchFamily="18" charset="0"/>
                <a:cs typeface="Arial" panose="020B0604020202020204" pitchFamily="34" charset="0"/>
              </a:rPr>
              <a:t>BEFORE</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36648576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txBox="1">
            <a:spLocks/>
          </p:cNvSpPr>
          <p:nvPr/>
        </p:nvSpPr>
        <p:spPr>
          <a:xfrm>
            <a:off x="7220172" y="80213"/>
            <a:ext cx="1571289"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solidFill>
                  <a:schemeClr val="bg1"/>
                </a:solidFill>
                <a:latin typeface="Trajan Pro 3" panose="02020502050503020301" pitchFamily="18" charset="0"/>
                <a:cs typeface="Arial" panose="020B0604020202020204" pitchFamily="34" charset="0"/>
              </a:rPr>
              <a:t>AFTER</a:t>
            </a:r>
            <a:endParaRPr lang="en-US" sz="2400" dirty="0">
              <a:solidFill>
                <a:schemeClr val="bg1"/>
              </a:solidFill>
              <a:latin typeface="Trajan Pro 3" panose="02020502050503020301" pitchFamily="18" charset="0"/>
            </a:endParaRPr>
          </a:p>
        </p:txBody>
      </p:sp>
    </p:spTree>
    <p:extLst>
      <p:ext uri="{BB962C8B-B14F-4D97-AF65-F5344CB8AC3E}">
        <p14:creationId xmlns:p14="http://schemas.microsoft.com/office/powerpoint/2010/main" val="21190994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14933" t="52048" r="15996" b="32209"/>
          <a:stretch/>
        </p:blipFill>
        <p:spPr>
          <a:xfrm>
            <a:off x="281923" y="1846984"/>
            <a:ext cx="8450933" cy="3185354"/>
          </a:xfrm>
          <a:prstGeom prst="rect">
            <a:avLst/>
          </a:prstGeom>
        </p:spPr>
      </p:pic>
    </p:spTree>
    <p:extLst>
      <p:ext uri="{BB962C8B-B14F-4D97-AF65-F5344CB8AC3E}">
        <p14:creationId xmlns:p14="http://schemas.microsoft.com/office/powerpoint/2010/main" val="60834481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8902" y="1322243"/>
            <a:ext cx="8323118" cy="4985038"/>
          </a:xfrm>
        </p:spPr>
        <p:txBody>
          <a:bodyPr>
            <a:normAutofit fontScale="47500" lnSpcReduction="20000"/>
          </a:bodyPr>
          <a:lstStyle/>
          <a:p>
            <a:pPr marL="0" indent="0">
              <a:buNone/>
            </a:pPr>
            <a:endParaRPr lang="en-US" dirty="0"/>
          </a:p>
          <a:p>
            <a:pPr marL="0" indent="0">
              <a:buNone/>
            </a:pPr>
            <a:r>
              <a:rPr lang="en-US" sz="3400" b="1" dirty="0">
                <a:solidFill>
                  <a:srgbClr val="C00000"/>
                </a:solidFill>
              </a:rPr>
              <a:t>1. </a:t>
            </a:r>
            <a:r>
              <a:rPr lang="en-US" sz="3400" b="1" dirty="0" smtClean="0">
                <a:solidFill>
                  <a:srgbClr val="C00000"/>
                </a:solidFill>
              </a:rPr>
              <a:t>Organization</a:t>
            </a:r>
            <a:r>
              <a:rPr lang="en-US" sz="3400" b="1" dirty="0" smtClean="0"/>
              <a:t>   </a:t>
            </a:r>
            <a:r>
              <a:rPr lang="en-US" sz="3400" b="1" dirty="0" smtClean="0">
                <a:solidFill>
                  <a:schemeClr val="accent1">
                    <a:lumMod val="50000"/>
                  </a:schemeClr>
                </a:solidFill>
              </a:rPr>
              <a:t> </a:t>
            </a:r>
            <a:r>
              <a:rPr lang="en-US" sz="3400" dirty="0" smtClean="0">
                <a:solidFill>
                  <a:schemeClr val="accent1">
                    <a:lumMod val="50000"/>
                  </a:schemeClr>
                </a:solidFill>
              </a:rPr>
              <a:t>2</a:t>
            </a:r>
            <a:r>
              <a:rPr lang="en-US" sz="3400" dirty="0">
                <a:solidFill>
                  <a:schemeClr val="accent1">
                    <a:lumMod val="50000"/>
                  </a:schemeClr>
                </a:solidFill>
              </a:rPr>
              <a:t>. Promotion      3. Design   </a:t>
            </a:r>
            <a:r>
              <a:rPr lang="en-US" sz="3400" dirty="0" smtClean="0">
                <a:solidFill>
                  <a:schemeClr val="accent1">
                    <a:lumMod val="50000"/>
                  </a:schemeClr>
                </a:solidFill>
              </a:rPr>
              <a:t>   4</a:t>
            </a:r>
            <a:r>
              <a:rPr lang="en-US" sz="3400" dirty="0">
                <a:solidFill>
                  <a:schemeClr val="accent1">
                    <a:lumMod val="50000"/>
                  </a:schemeClr>
                </a:solidFill>
              </a:rPr>
              <a:t>. </a:t>
            </a:r>
            <a:r>
              <a:rPr lang="en-US" sz="3400" dirty="0">
                <a:solidFill>
                  <a:schemeClr val="accent1">
                    <a:lumMod val="50000"/>
                  </a:schemeClr>
                </a:solidFill>
                <a:effectLst>
                  <a:outerShdw blurRad="38100" dist="38100" dir="2700000" algn="tl">
                    <a:srgbClr val="000000">
                      <a:alpha val="43137"/>
                    </a:srgbClr>
                  </a:outerShdw>
                </a:effectLst>
              </a:rPr>
              <a:t>Economic Vitality </a:t>
            </a:r>
          </a:p>
          <a:p>
            <a:pPr marL="0" indent="0">
              <a:buNone/>
            </a:pPr>
            <a:r>
              <a:rPr lang="en-US" sz="3400" dirty="0">
                <a:solidFill>
                  <a:schemeClr val="accent1">
                    <a:lumMod val="50000"/>
                  </a:schemeClr>
                </a:solidFill>
              </a:rPr>
              <a:t> </a:t>
            </a:r>
          </a:p>
          <a:p>
            <a:r>
              <a:rPr lang="en-US" sz="3400" b="1" dirty="0">
                <a:solidFill>
                  <a:schemeClr val="accent1">
                    <a:lumMod val="50000"/>
                  </a:schemeClr>
                </a:solidFill>
              </a:rPr>
              <a:t>Action Item </a:t>
            </a:r>
            <a:r>
              <a:rPr lang="en-US" sz="3400" dirty="0">
                <a:solidFill>
                  <a:schemeClr val="accent1">
                    <a:lumMod val="50000"/>
                  </a:schemeClr>
                </a:solidFill>
              </a:rPr>
              <a:t>(title):   </a:t>
            </a:r>
            <a:r>
              <a:rPr lang="en-US" sz="3400" dirty="0" smtClean="0">
                <a:solidFill>
                  <a:schemeClr val="accent1">
                    <a:lumMod val="50000"/>
                  </a:schemeClr>
                </a:solidFill>
              </a:rPr>
              <a:t>_Parking Audit_______________</a:t>
            </a:r>
            <a:endParaRPr lang="en-US" sz="3400" dirty="0">
              <a:solidFill>
                <a:schemeClr val="accent1">
                  <a:lumMod val="50000"/>
                </a:schemeClr>
              </a:solidFill>
            </a:endParaRPr>
          </a:p>
          <a:p>
            <a:r>
              <a:rPr lang="en-US" sz="3400" b="1" dirty="0">
                <a:solidFill>
                  <a:schemeClr val="accent1">
                    <a:lumMod val="50000"/>
                  </a:schemeClr>
                </a:solidFill>
              </a:rPr>
              <a:t>Lead</a:t>
            </a:r>
            <a:r>
              <a:rPr lang="en-US" sz="3400" dirty="0">
                <a:solidFill>
                  <a:schemeClr val="accent1">
                    <a:lumMod val="50000"/>
                  </a:schemeClr>
                </a:solidFill>
              </a:rPr>
              <a:t> (1 person): </a:t>
            </a:r>
            <a:r>
              <a:rPr lang="en-US" sz="3400" dirty="0" smtClean="0">
                <a:solidFill>
                  <a:schemeClr val="accent1">
                    <a:lumMod val="50000"/>
                  </a:schemeClr>
                </a:solidFill>
              </a:rPr>
              <a:t>__UGA________________________</a:t>
            </a:r>
            <a:endParaRPr lang="en-US" sz="3400" dirty="0">
              <a:solidFill>
                <a:schemeClr val="accent1">
                  <a:lumMod val="50000"/>
                </a:schemeClr>
              </a:solidFill>
            </a:endParaRPr>
          </a:p>
          <a:p>
            <a:r>
              <a:rPr lang="en-US" sz="3400" b="1" dirty="0">
                <a:solidFill>
                  <a:schemeClr val="accent1">
                    <a:lumMod val="50000"/>
                  </a:schemeClr>
                </a:solidFill>
              </a:rPr>
              <a:t>Partners</a:t>
            </a:r>
            <a:r>
              <a:rPr lang="en-US" sz="3400" dirty="0">
                <a:solidFill>
                  <a:schemeClr val="accent1">
                    <a:lumMod val="50000"/>
                  </a:schemeClr>
                </a:solidFill>
              </a:rPr>
              <a:t> (who is really going to help): </a:t>
            </a:r>
            <a:r>
              <a:rPr lang="en-US" sz="3400" dirty="0" smtClean="0">
                <a:solidFill>
                  <a:schemeClr val="accent1">
                    <a:lumMod val="50000"/>
                  </a:schemeClr>
                </a:solidFill>
              </a:rPr>
              <a:t>Beth Laughinghouse_____</a:t>
            </a:r>
            <a:endParaRPr lang="en-US" sz="3400" dirty="0">
              <a:solidFill>
                <a:schemeClr val="accent1">
                  <a:lumMod val="50000"/>
                </a:schemeClr>
              </a:solidFill>
            </a:endParaRPr>
          </a:p>
          <a:p>
            <a:r>
              <a:rPr lang="en-US" sz="3400" b="1" dirty="0">
                <a:solidFill>
                  <a:schemeClr val="accent1">
                    <a:lumMod val="50000"/>
                  </a:schemeClr>
                </a:solidFill>
              </a:rPr>
              <a:t>Timeline</a:t>
            </a:r>
            <a:r>
              <a:rPr lang="en-US" sz="3400" dirty="0">
                <a:solidFill>
                  <a:schemeClr val="accent1">
                    <a:lumMod val="50000"/>
                  </a:schemeClr>
                </a:solidFill>
              </a:rPr>
              <a:t> (start-finish): </a:t>
            </a:r>
            <a:r>
              <a:rPr lang="en-US" sz="3400" dirty="0" smtClean="0">
                <a:solidFill>
                  <a:schemeClr val="accent1">
                    <a:lumMod val="50000"/>
                  </a:schemeClr>
                </a:solidFill>
              </a:rPr>
              <a:t>­­­­­­_August-September__</a:t>
            </a:r>
            <a:endParaRPr lang="en-US" sz="3400" dirty="0">
              <a:solidFill>
                <a:schemeClr val="accent1">
                  <a:lumMod val="50000"/>
                </a:schemeClr>
              </a:solidFill>
            </a:endParaRPr>
          </a:p>
          <a:p>
            <a:r>
              <a:rPr lang="en-US" sz="3400" b="1" dirty="0">
                <a:solidFill>
                  <a:schemeClr val="accent1">
                    <a:lumMod val="50000"/>
                  </a:schemeClr>
                </a:solidFill>
              </a:rPr>
              <a:t>Funding</a:t>
            </a:r>
            <a:r>
              <a:rPr lang="en-US" sz="3400" dirty="0">
                <a:solidFill>
                  <a:schemeClr val="accent1">
                    <a:lumMod val="50000"/>
                  </a:schemeClr>
                </a:solidFill>
              </a:rPr>
              <a:t> (how much and where):  </a:t>
            </a:r>
            <a:r>
              <a:rPr lang="en-US" sz="3400" dirty="0" smtClean="0">
                <a:solidFill>
                  <a:schemeClr val="accent1">
                    <a:lumMod val="50000"/>
                  </a:schemeClr>
                </a:solidFill>
              </a:rPr>
              <a:t>part of the contract_______</a:t>
            </a:r>
            <a:endParaRPr lang="en-US" sz="3400" dirty="0">
              <a:solidFill>
                <a:schemeClr val="accent1">
                  <a:lumMod val="50000"/>
                </a:schemeClr>
              </a:solidFill>
            </a:endParaRPr>
          </a:p>
          <a:p>
            <a:r>
              <a:rPr lang="en-US" sz="3400" b="1" dirty="0">
                <a:solidFill>
                  <a:schemeClr val="accent1">
                    <a:lumMod val="50000"/>
                  </a:schemeClr>
                </a:solidFill>
              </a:rPr>
              <a:t>Obstacles</a:t>
            </a:r>
            <a:r>
              <a:rPr lang="en-US" sz="3400" dirty="0">
                <a:solidFill>
                  <a:schemeClr val="accent1">
                    <a:lumMod val="50000"/>
                  </a:schemeClr>
                </a:solidFill>
              </a:rPr>
              <a:t> (stumbling blocks): </a:t>
            </a:r>
            <a:r>
              <a:rPr lang="en-US" sz="3400" dirty="0" smtClean="0">
                <a:solidFill>
                  <a:schemeClr val="accent1">
                    <a:lumMod val="50000"/>
                  </a:schemeClr>
                </a:solidFill>
              </a:rPr>
              <a:t>­­­­­­­N/A </a:t>
            </a:r>
            <a:r>
              <a:rPr lang="en-US" sz="3400" dirty="0">
                <a:solidFill>
                  <a:schemeClr val="accent1">
                    <a:lumMod val="50000"/>
                  </a:schemeClr>
                </a:solidFill>
              </a:rPr>
              <a:t>_________________________ </a:t>
            </a:r>
          </a:p>
          <a:p>
            <a:r>
              <a:rPr lang="en-US" sz="3400" b="1" dirty="0">
                <a:solidFill>
                  <a:schemeClr val="accent1">
                    <a:lumMod val="50000"/>
                  </a:schemeClr>
                </a:solidFill>
              </a:rPr>
              <a:t>Steps</a:t>
            </a:r>
            <a:r>
              <a:rPr lang="en-US" sz="3400" dirty="0">
                <a:solidFill>
                  <a:schemeClr val="accent1">
                    <a:lumMod val="50000"/>
                  </a:schemeClr>
                </a:solidFill>
              </a:rPr>
              <a:t> (what are you going to do when you leave this meeting):</a:t>
            </a:r>
          </a:p>
          <a:p>
            <a:pPr marL="457200" lvl="1" indent="0">
              <a:lnSpc>
                <a:spcPct val="120000"/>
              </a:lnSpc>
              <a:buNone/>
            </a:pPr>
            <a:r>
              <a:rPr lang="en-US" sz="3000" dirty="0">
                <a:solidFill>
                  <a:schemeClr val="accent1">
                    <a:lumMod val="50000"/>
                  </a:schemeClr>
                </a:solidFill>
              </a:rPr>
              <a:t>1</a:t>
            </a:r>
            <a:r>
              <a:rPr lang="en-US" sz="3000" dirty="0" smtClean="0">
                <a:solidFill>
                  <a:schemeClr val="accent1">
                    <a:lumMod val="50000"/>
                  </a:schemeClr>
                </a:solidFill>
              </a:rPr>
              <a:t>. Create a base map</a:t>
            </a:r>
            <a:endParaRPr lang="en-US" sz="3000" dirty="0">
              <a:solidFill>
                <a:schemeClr val="accent1">
                  <a:lumMod val="50000"/>
                </a:schemeClr>
              </a:solidFill>
            </a:endParaRPr>
          </a:p>
          <a:p>
            <a:pPr marL="457200" lvl="1" indent="0">
              <a:lnSpc>
                <a:spcPct val="120000"/>
              </a:lnSpc>
              <a:buNone/>
            </a:pPr>
            <a:r>
              <a:rPr lang="en-US" sz="3000" dirty="0" smtClean="0">
                <a:solidFill>
                  <a:schemeClr val="accent1">
                    <a:lumMod val="50000"/>
                  </a:schemeClr>
                </a:solidFill>
              </a:rPr>
              <a:t>2. Walk and count spaces</a:t>
            </a:r>
            <a:endParaRPr lang="en-US" sz="3000" dirty="0">
              <a:solidFill>
                <a:schemeClr val="accent1">
                  <a:lumMod val="50000"/>
                </a:schemeClr>
              </a:solidFill>
            </a:endParaRPr>
          </a:p>
          <a:p>
            <a:pPr marL="457200" lvl="1" indent="0">
              <a:lnSpc>
                <a:spcPct val="120000"/>
              </a:lnSpc>
              <a:buNone/>
            </a:pPr>
            <a:r>
              <a:rPr lang="en-US" sz="3000" dirty="0" smtClean="0">
                <a:solidFill>
                  <a:schemeClr val="accent1">
                    <a:lumMod val="50000"/>
                  </a:schemeClr>
                </a:solidFill>
              </a:rPr>
              <a:t>3. Transcribe on map public and private spaces</a:t>
            </a:r>
          </a:p>
          <a:p>
            <a:pPr marL="457200" lvl="1" indent="0">
              <a:lnSpc>
                <a:spcPct val="120000"/>
              </a:lnSpc>
              <a:buNone/>
            </a:pPr>
            <a:r>
              <a:rPr lang="en-US" sz="3000" dirty="0" smtClean="0">
                <a:solidFill>
                  <a:schemeClr val="accent1">
                    <a:lumMod val="50000"/>
                  </a:schemeClr>
                </a:solidFill>
              </a:rPr>
              <a:t>4. Have Beth review and edit map</a:t>
            </a:r>
          </a:p>
          <a:p>
            <a:pPr marL="457200" lvl="1" indent="0">
              <a:lnSpc>
                <a:spcPct val="120000"/>
              </a:lnSpc>
              <a:buNone/>
            </a:pPr>
            <a:r>
              <a:rPr lang="en-US" sz="3000" dirty="0" smtClean="0">
                <a:solidFill>
                  <a:schemeClr val="accent1">
                    <a:lumMod val="50000"/>
                  </a:schemeClr>
                </a:solidFill>
              </a:rPr>
              <a:t>5. Communicate results</a:t>
            </a:r>
          </a:p>
          <a:p>
            <a:pPr marL="457200" lvl="1" indent="0">
              <a:lnSpc>
                <a:spcPct val="120000"/>
              </a:lnSpc>
              <a:buNone/>
            </a:pPr>
            <a:r>
              <a:rPr lang="en-US" sz="3000" dirty="0" smtClean="0">
                <a:solidFill>
                  <a:schemeClr val="accent1">
                    <a:lumMod val="50000"/>
                  </a:schemeClr>
                </a:solidFill>
              </a:rPr>
              <a:t>6. Create another action item: Visitor Map with parking and businesses for downtown Central  </a:t>
            </a:r>
          </a:p>
          <a:p>
            <a:pPr marL="457200" lvl="1" indent="0">
              <a:lnSpc>
                <a:spcPct val="120000"/>
              </a:lnSpc>
              <a:buNone/>
            </a:pPr>
            <a:r>
              <a:rPr lang="en-US" sz="3000" dirty="0">
                <a:solidFill>
                  <a:schemeClr val="accent1">
                    <a:lumMod val="50000"/>
                  </a:schemeClr>
                </a:solidFill>
              </a:rPr>
              <a:t> </a:t>
            </a:r>
            <a:r>
              <a:rPr lang="en-US" sz="3000" dirty="0" smtClean="0">
                <a:solidFill>
                  <a:schemeClr val="accent1">
                    <a:lumMod val="50000"/>
                  </a:schemeClr>
                </a:solidFill>
              </a:rPr>
              <a:t>    Business District</a:t>
            </a:r>
            <a:endParaRPr lang="en-US" sz="3000" dirty="0">
              <a:solidFill>
                <a:schemeClr val="accent1">
                  <a:lumMod val="50000"/>
                </a:schemeClr>
              </a:solidFill>
            </a:endParaRPr>
          </a:p>
          <a:p>
            <a:endParaRPr lang="en-US" dirty="0"/>
          </a:p>
          <a:p>
            <a:endParaRPr lang="en-US" dirty="0"/>
          </a:p>
        </p:txBody>
      </p:sp>
      <p:sp>
        <p:nvSpPr>
          <p:cNvPr id="4" name="Title 1"/>
          <p:cNvSpPr txBox="1">
            <a:spLocks/>
          </p:cNvSpPr>
          <p:nvPr/>
        </p:nvSpPr>
        <p:spPr>
          <a:xfrm>
            <a:off x="568902" y="304690"/>
            <a:ext cx="7290054" cy="112471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C00000"/>
                </a:solidFill>
                <a:latin typeface="Trajan Pro 3" panose="02020502050503020301" pitchFamily="18" charset="0"/>
                <a:cs typeface="Arial" panose="020B0604020202020204" pitchFamily="34" charset="0"/>
              </a:rPr>
              <a:t>ACTION ITEM FORM</a:t>
            </a:r>
          </a:p>
        </p:txBody>
      </p:sp>
    </p:spTree>
    <p:extLst>
      <p:ext uri="{BB962C8B-B14F-4D97-AF65-F5344CB8AC3E}">
        <p14:creationId xmlns:p14="http://schemas.microsoft.com/office/powerpoint/2010/main" val="57647148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88388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91784" y="2622233"/>
            <a:ext cx="8497980" cy="4985038"/>
          </a:xfrm>
        </p:spPr>
        <p:txBody>
          <a:bodyPr>
            <a:normAutofit/>
          </a:bodyPr>
          <a:lstStyle/>
          <a:p>
            <a:pPr marL="0" indent="0">
              <a:buNone/>
            </a:pPr>
            <a:r>
              <a:rPr lang="en-US" sz="3600" b="1" i="1" dirty="0">
                <a:solidFill>
                  <a:schemeClr val="accent1">
                    <a:lumMod val="50000"/>
                  </a:schemeClr>
                </a:solidFill>
              </a:rPr>
              <a:t>Short Term:</a:t>
            </a:r>
            <a:endParaRPr lang="en-US" sz="3400" dirty="0">
              <a:solidFill>
                <a:schemeClr val="accent1">
                  <a:lumMod val="50000"/>
                </a:schemeClr>
              </a:solidFill>
            </a:endParaRPr>
          </a:p>
          <a:p>
            <a:r>
              <a:rPr lang="en-US" sz="3200" dirty="0" smtClean="0">
                <a:solidFill>
                  <a:schemeClr val="accent1">
                    <a:lumMod val="50000"/>
                  </a:schemeClr>
                </a:solidFill>
              </a:rPr>
              <a:t>Downtown </a:t>
            </a:r>
            <a:r>
              <a:rPr lang="en-US" sz="3200" dirty="0">
                <a:solidFill>
                  <a:schemeClr val="accent1">
                    <a:lumMod val="50000"/>
                  </a:schemeClr>
                </a:solidFill>
              </a:rPr>
              <a:t>Wellness Walk </a:t>
            </a:r>
            <a:endParaRPr lang="en-US" sz="3200" dirty="0" smtClean="0">
              <a:solidFill>
                <a:schemeClr val="accent1">
                  <a:lumMod val="50000"/>
                </a:schemeClr>
              </a:solidFill>
            </a:endParaRPr>
          </a:p>
          <a:p>
            <a:r>
              <a:rPr lang="en-US" sz="3200" dirty="0" smtClean="0">
                <a:solidFill>
                  <a:schemeClr val="accent1">
                    <a:lumMod val="50000"/>
                  </a:schemeClr>
                </a:solidFill>
              </a:rPr>
              <a:t>Create </a:t>
            </a:r>
            <a:r>
              <a:rPr lang="en-US" sz="3200" dirty="0">
                <a:solidFill>
                  <a:schemeClr val="accent1">
                    <a:lumMod val="50000"/>
                  </a:schemeClr>
                </a:solidFill>
              </a:rPr>
              <a:t>a Youth Main Street Program </a:t>
            </a:r>
            <a:endParaRPr lang="en-US" sz="3200" dirty="0" smtClean="0">
              <a:solidFill>
                <a:schemeClr val="accent1">
                  <a:lumMod val="50000"/>
                </a:schemeClr>
              </a:solidFill>
            </a:endParaRPr>
          </a:p>
          <a:p>
            <a:r>
              <a:rPr lang="en-US" sz="3200" dirty="0" smtClean="0">
                <a:solidFill>
                  <a:schemeClr val="accent1">
                    <a:lumMod val="50000"/>
                  </a:schemeClr>
                </a:solidFill>
              </a:rPr>
              <a:t>Community </a:t>
            </a:r>
            <a:r>
              <a:rPr lang="en-US" sz="3200" dirty="0">
                <a:solidFill>
                  <a:schemeClr val="accent1">
                    <a:lumMod val="50000"/>
                  </a:schemeClr>
                </a:solidFill>
              </a:rPr>
              <a:t>Youth Clean Up </a:t>
            </a:r>
            <a:endParaRPr lang="en-US" sz="3200" dirty="0" smtClean="0">
              <a:solidFill>
                <a:schemeClr val="accent1">
                  <a:lumMod val="50000"/>
                </a:schemeClr>
              </a:solidFill>
            </a:endParaRPr>
          </a:p>
          <a:p>
            <a:r>
              <a:rPr lang="en-US" sz="3200" dirty="0" smtClean="0">
                <a:solidFill>
                  <a:schemeClr val="accent1">
                    <a:lumMod val="50000"/>
                  </a:schemeClr>
                </a:solidFill>
              </a:rPr>
              <a:t>Theater </a:t>
            </a:r>
            <a:r>
              <a:rPr lang="en-US" sz="3200" dirty="0">
                <a:solidFill>
                  <a:schemeClr val="accent1">
                    <a:lumMod val="50000"/>
                  </a:schemeClr>
                </a:solidFill>
              </a:rPr>
              <a:t>Space in Civic Center </a:t>
            </a:r>
            <a:endParaRPr lang="en-US" sz="3200" dirty="0" smtClean="0">
              <a:solidFill>
                <a:schemeClr val="accent1">
                  <a:lumMod val="50000"/>
                </a:schemeClr>
              </a:solidFill>
            </a:endParaRPr>
          </a:p>
          <a:p>
            <a:endParaRPr lang="en-US" sz="3400" b="1" dirty="0">
              <a:solidFill>
                <a:schemeClr val="accent1">
                  <a:lumMod val="50000"/>
                </a:schemeClr>
              </a:solidFill>
            </a:endParaRPr>
          </a:p>
          <a:p>
            <a:endParaRPr lang="en-US" dirty="0"/>
          </a:p>
          <a:p>
            <a:endParaRPr lang="en-US" dirty="0"/>
          </a:p>
        </p:txBody>
      </p:sp>
      <p:sp>
        <p:nvSpPr>
          <p:cNvPr id="4" name="Title 1"/>
          <p:cNvSpPr txBox="1">
            <a:spLocks/>
          </p:cNvSpPr>
          <p:nvPr/>
        </p:nvSpPr>
        <p:spPr>
          <a:xfrm>
            <a:off x="0" y="506586"/>
            <a:ext cx="9144000" cy="112471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accent1">
                    <a:lumMod val="50000"/>
                  </a:schemeClr>
                </a:solidFill>
                <a:latin typeface="Trajan Pro 3" panose="02020502050503020301" pitchFamily="18" charset="0"/>
                <a:cs typeface="Arial" panose="020B0604020202020204" pitchFamily="34" charset="0"/>
              </a:rPr>
              <a:t>ACTION </a:t>
            </a:r>
            <a:r>
              <a:rPr lang="en-US" sz="3200" dirty="0" smtClean="0">
                <a:solidFill>
                  <a:schemeClr val="accent1">
                    <a:lumMod val="50000"/>
                  </a:schemeClr>
                </a:solidFill>
                <a:latin typeface="Trajan Pro 3" panose="02020502050503020301" pitchFamily="18" charset="0"/>
                <a:cs typeface="Arial" panose="020B0604020202020204" pitchFamily="34" charset="0"/>
              </a:rPr>
              <a:t>ITEMS: ORGANIZATION</a:t>
            </a:r>
            <a:endParaRPr lang="en-US" sz="3200" dirty="0">
              <a:solidFill>
                <a:schemeClr val="accent1">
                  <a:lumMod val="50000"/>
                </a:schemeClr>
              </a:solidFill>
              <a:latin typeface="Trajan Pro 3" panose="02020502050503020301" pitchFamily="18" charset="0"/>
              <a:cs typeface="Arial" panose="020B0604020202020204" pitchFamily="34" charset="0"/>
            </a:endParaRPr>
          </a:p>
        </p:txBody>
      </p:sp>
    </p:spTree>
    <p:extLst>
      <p:ext uri="{BB962C8B-B14F-4D97-AF65-F5344CB8AC3E}">
        <p14:creationId xmlns:p14="http://schemas.microsoft.com/office/powerpoint/2010/main" val="36974022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88388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dirty="0" smtClean="0">
                <a:solidFill>
                  <a:schemeClr val="accent1">
                    <a:lumMod val="50000"/>
                  </a:schemeClr>
                </a:solidFill>
                <a:latin typeface="Trajan Pro 3" panose="02020502050503020301" pitchFamily="18" charset="0"/>
              </a:rPr>
              <a:t>Step 1:  top Hits </a:t>
            </a:r>
            <a:endParaRPr lang="en-US" dirty="0">
              <a:solidFill>
                <a:schemeClr val="accent1">
                  <a:lumMod val="50000"/>
                </a:schemeClr>
              </a:solidFill>
              <a:latin typeface="Trajan Pro 3" panose="02020502050503020301" pitchFamily="18" charset="0"/>
            </a:endParaRPr>
          </a:p>
        </p:txBody>
      </p:sp>
      <p:sp>
        <p:nvSpPr>
          <p:cNvPr id="3" name="Content Placeholder 2"/>
          <p:cNvSpPr>
            <a:spLocks noGrp="1"/>
          </p:cNvSpPr>
          <p:nvPr>
            <p:ph idx="1"/>
          </p:nvPr>
        </p:nvSpPr>
        <p:spPr>
          <a:xfrm>
            <a:off x="5343180" y="2506662"/>
            <a:ext cx="3580482" cy="4351338"/>
          </a:xfrm>
        </p:spPr>
        <p:txBody>
          <a:bodyPr>
            <a:normAutofit/>
          </a:bodyPr>
          <a:lstStyle/>
          <a:p>
            <a:r>
              <a:rPr lang="en-US" sz="2400" dirty="0" smtClean="0">
                <a:solidFill>
                  <a:schemeClr val="accent1">
                    <a:lumMod val="50000"/>
                  </a:schemeClr>
                </a:solidFill>
              </a:rPr>
              <a:t>Historic </a:t>
            </a:r>
            <a:r>
              <a:rPr lang="en-US" sz="2400" dirty="0">
                <a:solidFill>
                  <a:schemeClr val="accent1">
                    <a:lumMod val="50000"/>
                  </a:schemeClr>
                </a:solidFill>
              </a:rPr>
              <a:t>Character</a:t>
            </a:r>
          </a:p>
          <a:p>
            <a:r>
              <a:rPr lang="en-US" sz="2400" dirty="0" smtClean="0">
                <a:solidFill>
                  <a:schemeClr val="accent1">
                    <a:lumMod val="50000"/>
                  </a:schemeClr>
                </a:solidFill>
              </a:rPr>
              <a:t>The </a:t>
            </a:r>
            <a:r>
              <a:rPr lang="en-US" sz="2400" dirty="0">
                <a:solidFill>
                  <a:schemeClr val="accent1">
                    <a:lumMod val="50000"/>
                  </a:schemeClr>
                </a:solidFill>
              </a:rPr>
              <a:t>Square &amp; Streetscaping </a:t>
            </a:r>
          </a:p>
          <a:p>
            <a:r>
              <a:rPr lang="en-US" sz="2400" dirty="0" smtClean="0">
                <a:solidFill>
                  <a:schemeClr val="accent1">
                    <a:lumMod val="50000"/>
                  </a:schemeClr>
                </a:solidFill>
              </a:rPr>
              <a:t>Downtown </a:t>
            </a:r>
            <a:r>
              <a:rPr lang="en-US" sz="2400" dirty="0">
                <a:solidFill>
                  <a:schemeClr val="accent1">
                    <a:lumMod val="50000"/>
                  </a:schemeClr>
                </a:solidFill>
              </a:rPr>
              <a:t>Events</a:t>
            </a:r>
          </a:p>
          <a:p>
            <a:r>
              <a:rPr lang="en-US" sz="2400" dirty="0" smtClean="0">
                <a:solidFill>
                  <a:schemeClr val="accent1">
                    <a:lumMod val="50000"/>
                  </a:schemeClr>
                </a:solidFill>
              </a:rPr>
              <a:t>Small </a:t>
            </a:r>
            <a:r>
              <a:rPr lang="en-US" sz="2400" dirty="0">
                <a:solidFill>
                  <a:schemeClr val="accent1">
                    <a:lumMod val="50000"/>
                  </a:schemeClr>
                </a:solidFill>
              </a:rPr>
              <a:t>Town Atmosphere </a:t>
            </a:r>
          </a:p>
          <a:p>
            <a:r>
              <a:rPr lang="en-US" sz="2400" dirty="0" smtClean="0">
                <a:solidFill>
                  <a:schemeClr val="accent1">
                    <a:lumMod val="50000"/>
                  </a:schemeClr>
                </a:solidFill>
              </a:rPr>
              <a:t>Location </a:t>
            </a:r>
            <a:r>
              <a:rPr lang="en-US" sz="2400" dirty="0">
                <a:solidFill>
                  <a:schemeClr val="accent1">
                    <a:lumMod val="50000"/>
                  </a:schemeClr>
                </a:solidFill>
              </a:rPr>
              <a:t>&amp; Proximity </a:t>
            </a:r>
          </a:p>
          <a:p>
            <a:r>
              <a:rPr lang="en-US" sz="2400" dirty="0" smtClean="0">
                <a:solidFill>
                  <a:schemeClr val="accent1">
                    <a:lumMod val="50000"/>
                  </a:schemeClr>
                </a:solidFill>
              </a:rPr>
              <a:t>Public </a:t>
            </a:r>
            <a:r>
              <a:rPr lang="en-US" sz="2400" dirty="0">
                <a:solidFill>
                  <a:schemeClr val="accent1">
                    <a:lumMod val="50000"/>
                  </a:schemeClr>
                </a:solidFill>
              </a:rPr>
              <a:t>School System</a:t>
            </a:r>
          </a:p>
          <a:p>
            <a:r>
              <a:rPr lang="en-US" sz="2400" dirty="0" smtClean="0">
                <a:solidFill>
                  <a:schemeClr val="accent1">
                    <a:lumMod val="50000"/>
                  </a:schemeClr>
                </a:solidFill>
              </a:rPr>
              <a:t>Local Businesses</a:t>
            </a:r>
            <a:endParaRPr lang="en-US" sz="2400" dirty="0">
              <a:solidFill>
                <a:schemeClr val="accent1">
                  <a:lumMod val="50000"/>
                </a:schemeClr>
              </a:solidFill>
            </a:endParaRP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3112" t="-803" r="12177" b="803"/>
          <a:stretch/>
        </p:blipFill>
        <p:spPr>
          <a:xfrm>
            <a:off x="200588" y="2500543"/>
            <a:ext cx="4697106" cy="3530311"/>
          </a:xfrm>
          <a:prstGeom prst="rect">
            <a:avLst/>
          </a:prstGeom>
        </p:spPr>
      </p:pic>
    </p:spTree>
    <p:extLst>
      <p:ext uri="{BB962C8B-B14F-4D97-AF65-F5344CB8AC3E}">
        <p14:creationId xmlns:p14="http://schemas.microsoft.com/office/powerpoint/2010/main" val="113237944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8054" y="1935988"/>
            <a:ext cx="8323118" cy="6023112"/>
          </a:xfrm>
        </p:spPr>
        <p:txBody>
          <a:bodyPr>
            <a:normAutofit/>
          </a:bodyPr>
          <a:lstStyle/>
          <a:p>
            <a:pPr marL="0" indent="0">
              <a:buNone/>
            </a:pPr>
            <a:r>
              <a:rPr lang="en-US" sz="3000" b="1" i="1" dirty="0" smtClean="0">
                <a:solidFill>
                  <a:schemeClr val="accent1">
                    <a:lumMod val="50000"/>
                  </a:schemeClr>
                </a:solidFill>
              </a:rPr>
              <a:t>Short-term:</a:t>
            </a:r>
            <a:endParaRPr lang="en-US" sz="3000" b="1" i="1" dirty="0">
              <a:solidFill>
                <a:schemeClr val="accent1">
                  <a:lumMod val="50000"/>
                </a:schemeClr>
              </a:solidFill>
            </a:endParaRPr>
          </a:p>
          <a:p>
            <a:r>
              <a:rPr lang="en-US" sz="3000" dirty="0" smtClean="0">
                <a:solidFill>
                  <a:schemeClr val="accent1">
                    <a:lumMod val="50000"/>
                  </a:schemeClr>
                </a:solidFill>
              </a:rPr>
              <a:t>Local Lodging/Airbnb</a:t>
            </a:r>
          </a:p>
          <a:p>
            <a:r>
              <a:rPr lang="en-US" sz="3000" dirty="0" smtClean="0">
                <a:solidFill>
                  <a:schemeClr val="accent1">
                    <a:lumMod val="50000"/>
                  </a:schemeClr>
                </a:solidFill>
              </a:rPr>
              <a:t>Tourist </a:t>
            </a:r>
            <a:r>
              <a:rPr lang="en-US" sz="3000" dirty="0">
                <a:solidFill>
                  <a:schemeClr val="accent1">
                    <a:lumMod val="50000"/>
                  </a:schemeClr>
                </a:solidFill>
              </a:rPr>
              <a:t>Info </a:t>
            </a:r>
            <a:r>
              <a:rPr lang="en-US" sz="3000" dirty="0" smtClean="0">
                <a:solidFill>
                  <a:schemeClr val="accent1">
                    <a:lumMod val="50000"/>
                  </a:schemeClr>
                </a:solidFill>
              </a:rPr>
              <a:t>Sheet</a:t>
            </a:r>
          </a:p>
          <a:p>
            <a:r>
              <a:rPr lang="en-US" sz="3000" dirty="0" smtClean="0">
                <a:solidFill>
                  <a:schemeClr val="accent1">
                    <a:lumMod val="50000"/>
                  </a:schemeClr>
                </a:solidFill>
              </a:rPr>
              <a:t>Create </a:t>
            </a:r>
            <a:r>
              <a:rPr lang="en-US" sz="3000" dirty="0">
                <a:solidFill>
                  <a:schemeClr val="accent1">
                    <a:lumMod val="50000"/>
                  </a:schemeClr>
                </a:solidFill>
              </a:rPr>
              <a:t>a Downtown Gift Card</a:t>
            </a:r>
            <a:endParaRPr lang="en-US" sz="3000" dirty="0" smtClean="0">
              <a:solidFill>
                <a:schemeClr val="accent1">
                  <a:lumMod val="50000"/>
                </a:schemeClr>
              </a:solidFill>
            </a:endParaRPr>
          </a:p>
          <a:p>
            <a:r>
              <a:rPr lang="en-US" sz="3000" dirty="0" smtClean="0">
                <a:solidFill>
                  <a:schemeClr val="accent1">
                    <a:lumMod val="50000"/>
                  </a:schemeClr>
                </a:solidFill>
              </a:rPr>
              <a:t>Eventbrite Events</a:t>
            </a:r>
          </a:p>
          <a:p>
            <a:r>
              <a:rPr lang="en-US" sz="3000" dirty="0" smtClean="0">
                <a:solidFill>
                  <a:schemeClr val="accent1">
                    <a:lumMod val="50000"/>
                  </a:schemeClr>
                </a:solidFill>
              </a:rPr>
              <a:t>Short </a:t>
            </a:r>
            <a:r>
              <a:rPr lang="en-US" sz="3000" dirty="0">
                <a:solidFill>
                  <a:schemeClr val="accent1">
                    <a:lumMod val="50000"/>
                  </a:schemeClr>
                </a:solidFill>
              </a:rPr>
              <a:t>Term: Consolidate Online Presence </a:t>
            </a:r>
            <a:endParaRPr lang="en-US" sz="3000" dirty="0" smtClean="0">
              <a:solidFill>
                <a:schemeClr val="accent1">
                  <a:lumMod val="50000"/>
                </a:schemeClr>
              </a:solidFill>
            </a:endParaRPr>
          </a:p>
          <a:p>
            <a:r>
              <a:rPr lang="en-US" sz="3000" dirty="0" smtClean="0">
                <a:solidFill>
                  <a:schemeClr val="accent1">
                    <a:lumMod val="50000"/>
                  </a:schemeClr>
                </a:solidFill>
              </a:rPr>
              <a:t>PTO </a:t>
            </a:r>
            <a:r>
              <a:rPr lang="en-US" sz="3000" dirty="0">
                <a:solidFill>
                  <a:schemeClr val="accent1">
                    <a:lumMod val="50000"/>
                  </a:schemeClr>
                </a:solidFill>
              </a:rPr>
              <a:t>Newsletter Weekly Calendar </a:t>
            </a:r>
            <a:endParaRPr lang="en-US" sz="3000" dirty="0" smtClean="0">
              <a:solidFill>
                <a:schemeClr val="accent1">
                  <a:lumMod val="50000"/>
                </a:schemeClr>
              </a:solidFill>
            </a:endParaRPr>
          </a:p>
          <a:p>
            <a:r>
              <a:rPr lang="en-US" sz="3000" dirty="0" smtClean="0">
                <a:solidFill>
                  <a:schemeClr val="accent1">
                    <a:lumMod val="50000"/>
                  </a:schemeClr>
                </a:solidFill>
              </a:rPr>
              <a:t>Parking </a:t>
            </a:r>
            <a:r>
              <a:rPr lang="en-US" sz="3000" dirty="0">
                <a:solidFill>
                  <a:schemeClr val="accent1">
                    <a:lumMod val="50000"/>
                  </a:schemeClr>
                </a:solidFill>
              </a:rPr>
              <a:t>Signage (Behind Courthouse and Subway) </a:t>
            </a:r>
            <a:endParaRPr lang="en-US" sz="3000" dirty="0" smtClean="0">
              <a:solidFill>
                <a:schemeClr val="accent1">
                  <a:lumMod val="50000"/>
                </a:schemeClr>
              </a:solidFill>
            </a:endParaRPr>
          </a:p>
          <a:p>
            <a:r>
              <a:rPr lang="en-US" sz="3000" dirty="0" smtClean="0">
                <a:solidFill>
                  <a:schemeClr val="accent1">
                    <a:lumMod val="50000"/>
                  </a:schemeClr>
                </a:solidFill>
              </a:rPr>
              <a:t>School </a:t>
            </a:r>
            <a:r>
              <a:rPr lang="en-US" sz="3000" dirty="0">
                <a:solidFill>
                  <a:schemeClr val="accent1">
                    <a:lumMod val="50000"/>
                  </a:schemeClr>
                </a:solidFill>
              </a:rPr>
              <a:t>Signage for Downtown Events </a:t>
            </a:r>
            <a:endParaRPr lang="en-US" sz="3000" dirty="0" smtClean="0">
              <a:solidFill>
                <a:schemeClr val="accent1">
                  <a:lumMod val="50000"/>
                </a:schemeClr>
              </a:solidFill>
            </a:endParaRPr>
          </a:p>
          <a:p>
            <a:endParaRPr lang="en-US" sz="3400" dirty="0" smtClean="0">
              <a:solidFill>
                <a:schemeClr val="accent1">
                  <a:lumMod val="50000"/>
                </a:schemeClr>
              </a:solidFill>
            </a:endParaRPr>
          </a:p>
          <a:p>
            <a:endParaRPr lang="en-US" dirty="0" smtClean="0"/>
          </a:p>
          <a:p>
            <a:endParaRPr lang="en-US" dirty="0"/>
          </a:p>
        </p:txBody>
      </p:sp>
      <p:sp>
        <p:nvSpPr>
          <p:cNvPr id="4" name="Title 1"/>
          <p:cNvSpPr txBox="1">
            <a:spLocks/>
          </p:cNvSpPr>
          <p:nvPr/>
        </p:nvSpPr>
        <p:spPr>
          <a:xfrm>
            <a:off x="568902" y="304690"/>
            <a:ext cx="7290054" cy="112471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C00000"/>
                </a:solidFill>
                <a:latin typeface="Trajan Pro 3" panose="02020502050503020301" pitchFamily="18" charset="0"/>
                <a:cs typeface="Arial" panose="020B0604020202020204" pitchFamily="34" charset="0"/>
              </a:rPr>
              <a:t>ACTION </a:t>
            </a:r>
            <a:r>
              <a:rPr lang="en-US" sz="2400" dirty="0" smtClean="0">
                <a:solidFill>
                  <a:srgbClr val="C00000"/>
                </a:solidFill>
                <a:latin typeface="Trajan Pro 3" panose="02020502050503020301" pitchFamily="18" charset="0"/>
                <a:cs typeface="Arial" panose="020B0604020202020204" pitchFamily="34" charset="0"/>
              </a:rPr>
              <a:t>ITEMS: PROMOTION</a:t>
            </a:r>
            <a:endParaRPr lang="en-US" sz="2400" dirty="0">
              <a:solidFill>
                <a:srgbClr val="C00000"/>
              </a:solidFill>
              <a:latin typeface="Trajan Pro 3" panose="02020502050503020301" pitchFamily="18" charset="0"/>
              <a:cs typeface="Arial" panose="020B0604020202020204" pitchFamily="34" charset="0"/>
            </a:endParaRPr>
          </a:p>
        </p:txBody>
      </p:sp>
      <p:sp>
        <p:nvSpPr>
          <p:cNvPr id="5" name="Rectangle 4"/>
          <p:cNvSpPr/>
          <p:nvPr/>
        </p:nvSpPr>
        <p:spPr>
          <a:xfrm>
            <a:off x="0" y="0"/>
            <a:ext cx="9144000" cy="188388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0" y="506586"/>
            <a:ext cx="9144000" cy="112471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accent1">
                    <a:lumMod val="50000"/>
                  </a:schemeClr>
                </a:solidFill>
                <a:latin typeface="Trajan Pro 3" panose="02020502050503020301" pitchFamily="18" charset="0"/>
                <a:cs typeface="Arial" panose="020B0604020202020204" pitchFamily="34" charset="0"/>
              </a:rPr>
              <a:t>ACTION </a:t>
            </a:r>
            <a:r>
              <a:rPr lang="en-US" sz="3200" dirty="0" smtClean="0">
                <a:solidFill>
                  <a:schemeClr val="accent1">
                    <a:lumMod val="50000"/>
                  </a:schemeClr>
                </a:solidFill>
                <a:latin typeface="Trajan Pro 3" panose="02020502050503020301" pitchFamily="18" charset="0"/>
                <a:cs typeface="Arial" panose="020B0604020202020204" pitchFamily="34" charset="0"/>
              </a:rPr>
              <a:t>ITEMS: PROMOTION</a:t>
            </a:r>
            <a:endParaRPr lang="en-US" sz="3200" dirty="0">
              <a:solidFill>
                <a:schemeClr val="accent1">
                  <a:lumMod val="50000"/>
                </a:schemeClr>
              </a:solidFill>
              <a:latin typeface="Trajan Pro 3" panose="02020502050503020301" pitchFamily="18" charset="0"/>
              <a:cs typeface="Arial" panose="020B0604020202020204" pitchFamily="34" charset="0"/>
            </a:endParaRPr>
          </a:p>
        </p:txBody>
      </p:sp>
    </p:spTree>
    <p:extLst>
      <p:ext uri="{BB962C8B-B14F-4D97-AF65-F5344CB8AC3E}">
        <p14:creationId xmlns:p14="http://schemas.microsoft.com/office/powerpoint/2010/main" val="262432553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8902" y="1631298"/>
            <a:ext cx="8323118" cy="5645426"/>
          </a:xfrm>
        </p:spPr>
        <p:txBody>
          <a:bodyPr>
            <a:normAutofit/>
          </a:bodyPr>
          <a:lstStyle/>
          <a:p>
            <a:pPr marL="0" indent="0">
              <a:buNone/>
            </a:pPr>
            <a:endParaRPr lang="en-US" sz="3400" dirty="0">
              <a:solidFill>
                <a:schemeClr val="accent1">
                  <a:lumMod val="50000"/>
                </a:schemeClr>
              </a:solidFill>
            </a:endParaRPr>
          </a:p>
          <a:p>
            <a:r>
              <a:rPr lang="en-US" sz="3400" b="1" i="1" dirty="0" smtClean="0">
                <a:solidFill>
                  <a:schemeClr val="accent1">
                    <a:lumMod val="50000"/>
                  </a:schemeClr>
                </a:solidFill>
              </a:rPr>
              <a:t>Short Term: </a:t>
            </a:r>
            <a:r>
              <a:rPr lang="en-US" sz="3400" dirty="0" smtClean="0">
                <a:solidFill>
                  <a:schemeClr val="accent1">
                    <a:lumMod val="50000"/>
                  </a:schemeClr>
                </a:solidFill>
              </a:rPr>
              <a:t>Planting Trees at Woodbine Cemetery </a:t>
            </a:r>
          </a:p>
          <a:p>
            <a:r>
              <a:rPr lang="en-US" sz="3400" b="1" i="1" dirty="0" smtClean="0">
                <a:solidFill>
                  <a:schemeClr val="accent1">
                    <a:lumMod val="50000"/>
                  </a:schemeClr>
                </a:solidFill>
              </a:rPr>
              <a:t>Short </a:t>
            </a:r>
            <a:r>
              <a:rPr lang="en-US" sz="3400" b="1" i="1" dirty="0" smtClean="0">
                <a:solidFill>
                  <a:schemeClr val="accent1">
                    <a:lumMod val="50000"/>
                  </a:schemeClr>
                </a:solidFill>
              </a:rPr>
              <a:t>Term: </a:t>
            </a:r>
            <a:r>
              <a:rPr lang="en-US" sz="3400" dirty="0" smtClean="0">
                <a:solidFill>
                  <a:schemeClr val="accent1">
                    <a:lumMod val="50000"/>
                  </a:schemeClr>
                </a:solidFill>
              </a:rPr>
              <a:t>Crosswalks behind Courthouse Parking</a:t>
            </a:r>
          </a:p>
          <a:p>
            <a:r>
              <a:rPr lang="en-US" sz="3400" b="1" i="1" dirty="0" smtClean="0">
                <a:solidFill>
                  <a:schemeClr val="accent1">
                    <a:lumMod val="50000"/>
                  </a:schemeClr>
                </a:solidFill>
              </a:rPr>
              <a:t>Short </a:t>
            </a:r>
            <a:r>
              <a:rPr lang="en-US" sz="3400" b="1" i="1" dirty="0">
                <a:solidFill>
                  <a:schemeClr val="accent1">
                    <a:lumMod val="50000"/>
                  </a:schemeClr>
                </a:solidFill>
              </a:rPr>
              <a:t>Term: </a:t>
            </a:r>
            <a:r>
              <a:rPr lang="en-US" sz="3400" dirty="0" smtClean="0">
                <a:solidFill>
                  <a:schemeClr val="accent1">
                    <a:lumMod val="50000"/>
                  </a:schemeClr>
                </a:solidFill>
              </a:rPr>
              <a:t>Former </a:t>
            </a:r>
            <a:r>
              <a:rPr lang="en-US" sz="3400" dirty="0">
                <a:solidFill>
                  <a:schemeClr val="accent1">
                    <a:lumMod val="50000"/>
                  </a:schemeClr>
                </a:solidFill>
              </a:rPr>
              <a:t>Hotel </a:t>
            </a:r>
            <a:r>
              <a:rPr lang="en-US" sz="3400" dirty="0" smtClean="0">
                <a:solidFill>
                  <a:schemeClr val="accent1">
                    <a:lumMod val="50000"/>
                  </a:schemeClr>
                </a:solidFill>
              </a:rPr>
              <a:t>Landscaping/Trees</a:t>
            </a:r>
          </a:p>
          <a:p>
            <a:r>
              <a:rPr lang="en-US" sz="3400" b="1" i="1" dirty="0" smtClean="0">
                <a:solidFill>
                  <a:schemeClr val="accent1">
                    <a:lumMod val="50000"/>
                  </a:schemeClr>
                </a:solidFill>
              </a:rPr>
              <a:t>Short </a:t>
            </a:r>
            <a:r>
              <a:rPr lang="en-US" sz="3400" b="1" i="1" dirty="0">
                <a:solidFill>
                  <a:schemeClr val="accent1">
                    <a:lumMod val="50000"/>
                  </a:schemeClr>
                </a:solidFill>
              </a:rPr>
              <a:t>Term: </a:t>
            </a:r>
            <a:r>
              <a:rPr lang="en-US" sz="3400" dirty="0">
                <a:solidFill>
                  <a:schemeClr val="accent1">
                    <a:lumMod val="50000"/>
                  </a:schemeClr>
                </a:solidFill>
              </a:rPr>
              <a:t>Initiate Public Art and </a:t>
            </a:r>
            <a:r>
              <a:rPr lang="en-US" sz="3400" dirty="0" smtClean="0">
                <a:solidFill>
                  <a:schemeClr val="accent1">
                    <a:lumMod val="50000"/>
                  </a:schemeClr>
                </a:solidFill>
              </a:rPr>
              <a:t>Design</a:t>
            </a:r>
          </a:p>
          <a:p>
            <a:r>
              <a:rPr lang="en-US" sz="3600" b="1" i="1" dirty="0">
                <a:solidFill>
                  <a:schemeClr val="accent1">
                    <a:lumMod val="50000"/>
                  </a:schemeClr>
                </a:solidFill>
              </a:rPr>
              <a:t>Long Term: </a:t>
            </a:r>
            <a:r>
              <a:rPr lang="en-US" sz="3400" dirty="0">
                <a:solidFill>
                  <a:schemeClr val="accent1">
                    <a:lumMod val="50000"/>
                  </a:schemeClr>
                </a:solidFill>
              </a:rPr>
              <a:t>Extend Sidewalks along Subway and </a:t>
            </a:r>
            <a:r>
              <a:rPr lang="en-US" sz="3400" dirty="0" err="1">
                <a:solidFill>
                  <a:schemeClr val="accent1">
                    <a:lumMod val="50000"/>
                  </a:schemeClr>
                </a:solidFill>
              </a:rPr>
              <a:t>Cakery</a:t>
            </a:r>
            <a:r>
              <a:rPr lang="en-US" sz="3400" dirty="0">
                <a:solidFill>
                  <a:schemeClr val="accent1">
                    <a:lumMod val="50000"/>
                  </a:schemeClr>
                </a:solidFill>
              </a:rPr>
              <a:t> </a:t>
            </a:r>
          </a:p>
          <a:p>
            <a:endParaRPr lang="en-US" sz="3400" dirty="0">
              <a:solidFill>
                <a:schemeClr val="accent1">
                  <a:lumMod val="50000"/>
                </a:schemeClr>
              </a:solidFill>
            </a:endParaRPr>
          </a:p>
          <a:p>
            <a:endParaRPr lang="en-US" dirty="0"/>
          </a:p>
          <a:p>
            <a:endParaRPr lang="en-US" dirty="0"/>
          </a:p>
        </p:txBody>
      </p:sp>
      <p:sp>
        <p:nvSpPr>
          <p:cNvPr id="5" name="Rectangle 4"/>
          <p:cNvSpPr/>
          <p:nvPr/>
        </p:nvSpPr>
        <p:spPr>
          <a:xfrm>
            <a:off x="0" y="0"/>
            <a:ext cx="9144000" cy="188388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0" y="506586"/>
            <a:ext cx="9144000" cy="112471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accent1">
                    <a:lumMod val="50000"/>
                  </a:schemeClr>
                </a:solidFill>
                <a:latin typeface="Trajan Pro 3" panose="02020502050503020301" pitchFamily="18" charset="0"/>
                <a:cs typeface="Arial" panose="020B0604020202020204" pitchFamily="34" charset="0"/>
              </a:rPr>
              <a:t>ACTION </a:t>
            </a:r>
            <a:r>
              <a:rPr lang="en-US" sz="3200" dirty="0" smtClean="0">
                <a:solidFill>
                  <a:schemeClr val="accent1">
                    <a:lumMod val="50000"/>
                  </a:schemeClr>
                </a:solidFill>
                <a:latin typeface="Trajan Pro 3" panose="02020502050503020301" pitchFamily="18" charset="0"/>
                <a:cs typeface="Arial" panose="020B0604020202020204" pitchFamily="34" charset="0"/>
              </a:rPr>
              <a:t>ITEMS: PROMOTION</a:t>
            </a:r>
            <a:endParaRPr lang="en-US" sz="3200" dirty="0">
              <a:solidFill>
                <a:schemeClr val="accent1">
                  <a:lumMod val="50000"/>
                </a:schemeClr>
              </a:solidFill>
              <a:latin typeface="Trajan Pro 3" panose="02020502050503020301" pitchFamily="18" charset="0"/>
              <a:cs typeface="Arial" panose="020B0604020202020204" pitchFamily="34" charset="0"/>
            </a:endParaRPr>
          </a:p>
        </p:txBody>
      </p:sp>
    </p:spTree>
    <p:extLst>
      <p:ext uri="{BB962C8B-B14F-4D97-AF65-F5344CB8AC3E}">
        <p14:creationId xmlns:p14="http://schemas.microsoft.com/office/powerpoint/2010/main" val="64138413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559" y="3062499"/>
            <a:ext cx="8323118" cy="5645426"/>
          </a:xfrm>
        </p:spPr>
        <p:txBody>
          <a:bodyPr>
            <a:normAutofit/>
          </a:bodyPr>
          <a:lstStyle/>
          <a:p>
            <a:pPr marL="0" indent="0">
              <a:buNone/>
            </a:pPr>
            <a:endParaRPr lang="en-US" sz="3400" dirty="0">
              <a:solidFill>
                <a:schemeClr val="accent1">
                  <a:lumMod val="50000"/>
                </a:schemeClr>
              </a:solidFill>
            </a:endParaRPr>
          </a:p>
          <a:p>
            <a:r>
              <a:rPr lang="en-US" sz="3400" b="1" i="1" dirty="0" smtClean="0">
                <a:solidFill>
                  <a:schemeClr val="accent1">
                    <a:lumMod val="50000"/>
                  </a:schemeClr>
                </a:solidFill>
              </a:rPr>
              <a:t>Short </a:t>
            </a:r>
            <a:r>
              <a:rPr lang="en-US" sz="3400" b="1" i="1" dirty="0">
                <a:solidFill>
                  <a:schemeClr val="accent1">
                    <a:lumMod val="50000"/>
                  </a:schemeClr>
                </a:solidFill>
              </a:rPr>
              <a:t>Term: </a:t>
            </a:r>
            <a:r>
              <a:rPr lang="en-US" sz="3400" dirty="0">
                <a:solidFill>
                  <a:schemeClr val="accent1">
                    <a:lumMod val="50000"/>
                  </a:schemeClr>
                </a:solidFill>
              </a:rPr>
              <a:t>Prohibit Storage in </a:t>
            </a:r>
            <a:r>
              <a:rPr lang="en-US" sz="3400" dirty="0" smtClean="0">
                <a:solidFill>
                  <a:schemeClr val="accent1">
                    <a:lumMod val="50000"/>
                  </a:schemeClr>
                </a:solidFill>
              </a:rPr>
              <a:t>CBD</a:t>
            </a:r>
          </a:p>
          <a:p>
            <a:r>
              <a:rPr lang="en-US" sz="3400" b="1" i="1" dirty="0" smtClean="0">
                <a:solidFill>
                  <a:schemeClr val="accent1">
                    <a:lumMod val="50000"/>
                  </a:schemeClr>
                </a:solidFill>
              </a:rPr>
              <a:t>Long Term</a:t>
            </a:r>
            <a:r>
              <a:rPr lang="en-US" sz="3400" b="1" i="1" dirty="0">
                <a:solidFill>
                  <a:schemeClr val="accent1">
                    <a:lumMod val="50000"/>
                  </a:schemeClr>
                </a:solidFill>
              </a:rPr>
              <a:t>: </a:t>
            </a:r>
            <a:r>
              <a:rPr lang="en-US" sz="3400" dirty="0">
                <a:solidFill>
                  <a:schemeClr val="accent1">
                    <a:lumMod val="50000"/>
                  </a:schemeClr>
                </a:solidFill>
              </a:rPr>
              <a:t>Broadband Advisory </a:t>
            </a:r>
            <a:r>
              <a:rPr lang="en-US" sz="3400" dirty="0" smtClean="0">
                <a:solidFill>
                  <a:schemeClr val="accent1">
                    <a:lumMod val="50000"/>
                  </a:schemeClr>
                </a:solidFill>
              </a:rPr>
              <a:t>Committee</a:t>
            </a:r>
          </a:p>
        </p:txBody>
      </p:sp>
      <p:sp>
        <p:nvSpPr>
          <p:cNvPr id="4" name="Title 1"/>
          <p:cNvSpPr txBox="1">
            <a:spLocks/>
          </p:cNvSpPr>
          <p:nvPr/>
        </p:nvSpPr>
        <p:spPr>
          <a:xfrm>
            <a:off x="568902" y="304690"/>
            <a:ext cx="7290054" cy="112471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C00000"/>
                </a:solidFill>
                <a:latin typeface="Trajan Pro 3" panose="02020502050503020301" pitchFamily="18" charset="0"/>
                <a:cs typeface="Arial" panose="020B0604020202020204" pitchFamily="34" charset="0"/>
              </a:rPr>
              <a:t>ACTION </a:t>
            </a:r>
            <a:r>
              <a:rPr lang="en-US" sz="2400" dirty="0" smtClean="0">
                <a:solidFill>
                  <a:srgbClr val="C00000"/>
                </a:solidFill>
                <a:latin typeface="Trajan Pro 3" panose="02020502050503020301" pitchFamily="18" charset="0"/>
                <a:cs typeface="Arial" panose="020B0604020202020204" pitchFamily="34" charset="0"/>
              </a:rPr>
              <a:t>ITEMS: ECONOMIC VITALITY</a:t>
            </a:r>
            <a:endParaRPr lang="en-US" sz="2400" dirty="0">
              <a:solidFill>
                <a:srgbClr val="C00000"/>
              </a:solidFill>
              <a:latin typeface="Trajan Pro 3" panose="02020502050503020301" pitchFamily="18" charset="0"/>
              <a:cs typeface="Arial" panose="020B0604020202020204" pitchFamily="34" charset="0"/>
            </a:endParaRPr>
          </a:p>
        </p:txBody>
      </p:sp>
      <p:sp>
        <p:nvSpPr>
          <p:cNvPr id="5" name="Rectangle 4"/>
          <p:cNvSpPr/>
          <p:nvPr/>
        </p:nvSpPr>
        <p:spPr>
          <a:xfrm>
            <a:off x="0" y="0"/>
            <a:ext cx="9144000" cy="188388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0" y="506586"/>
            <a:ext cx="9144000" cy="112471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accent1">
                    <a:lumMod val="50000"/>
                  </a:schemeClr>
                </a:solidFill>
                <a:latin typeface="Trajan Pro 3" panose="02020502050503020301" pitchFamily="18" charset="0"/>
                <a:cs typeface="Arial" panose="020B0604020202020204" pitchFamily="34" charset="0"/>
              </a:rPr>
              <a:t>ACTION </a:t>
            </a:r>
            <a:r>
              <a:rPr lang="en-US" sz="3200" dirty="0" smtClean="0">
                <a:solidFill>
                  <a:schemeClr val="accent1">
                    <a:lumMod val="50000"/>
                  </a:schemeClr>
                </a:solidFill>
                <a:latin typeface="Trajan Pro 3" panose="02020502050503020301" pitchFamily="18" charset="0"/>
                <a:cs typeface="Arial" panose="020B0604020202020204" pitchFamily="34" charset="0"/>
              </a:rPr>
              <a:t>ITEMS: ECONOMIC VITALITY</a:t>
            </a:r>
            <a:endParaRPr lang="en-US" sz="3200" dirty="0">
              <a:solidFill>
                <a:schemeClr val="accent1">
                  <a:lumMod val="50000"/>
                </a:schemeClr>
              </a:solidFill>
              <a:latin typeface="Trajan Pro 3" panose="02020502050503020301" pitchFamily="18" charset="0"/>
              <a:cs typeface="Arial" panose="020B0604020202020204" pitchFamily="34" charset="0"/>
            </a:endParaRPr>
          </a:p>
        </p:txBody>
      </p:sp>
    </p:spTree>
    <p:extLst>
      <p:ext uri="{BB962C8B-B14F-4D97-AF65-F5344CB8AC3E}">
        <p14:creationId xmlns:p14="http://schemas.microsoft.com/office/powerpoint/2010/main" val="33434663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88388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1915" y="522200"/>
            <a:ext cx="7900169" cy="1124712"/>
          </a:xfrm>
        </p:spPr>
        <p:txBody>
          <a:bodyPr>
            <a:normAutofit/>
          </a:bodyPr>
          <a:lstStyle/>
          <a:p>
            <a:pPr algn="ctr"/>
            <a:r>
              <a:rPr lang="en-US" dirty="0" smtClean="0">
                <a:solidFill>
                  <a:schemeClr val="accent1">
                    <a:lumMod val="50000"/>
                  </a:schemeClr>
                </a:solidFill>
                <a:latin typeface="Trajan Pro 3" panose="02020502050503020301" pitchFamily="18" charset="0"/>
              </a:rPr>
              <a:t>Step 1: Top Issues  </a:t>
            </a:r>
            <a:endParaRPr lang="en-US" dirty="0">
              <a:solidFill>
                <a:schemeClr val="accent1">
                  <a:lumMod val="50000"/>
                </a:schemeClr>
              </a:solidFill>
              <a:latin typeface="Trajan Pro 3" panose="02020502050503020301" pitchFamily="18" charset="0"/>
            </a:endParaRPr>
          </a:p>
        </p:txBody>
      </p:sp>
      <p:sp>
        <p:nvSpPr>
          <p:cNvPr id="3" name="Content Placeholder 2"/>
          <p:cNvSpPr>
            <a:spLocks noGrp="1"/>
          </p:cNvSpPr>
          <p:nvPr>
            <p:ph idx="1"/>
          </p:nvPr>
        </p:nvSpPr>
        <p:spPr>
          <a:xfrm>
            <a:off x="1774404" y="2169112"/>
            <a:ext cx="7886700" cy="4351338"/>
          </a:xfrm>
        </p:spPr>
        <p:txBody>
          <a:bodyPr>
            <a:normAutofit fontScale="92500" lnSpcReduction="10000"/>
          </a:bodyPr>
          <a:lstStyle/>
          <a:p>
            <a:pPr marL="0" indent="0">
              <a:buNone/>
            </a:pPr>
            <a:r>
              <a:rPr lang="en-US" b="1" dirty="0">
                <a:solidFill>
                  <a:schemeClr val="accent1">
                    <a:lumMod val="50000"/>
                  </a:schemeClr>
                </a:solidFill>
              </a:rPr>
              <a:t>What Needs Improvement</a:t>
            </a:r>
            <a:r>
              <a:rPr lang="en-US" b="1" dirty="0" smtClean="0">
                <a:solidFill>
                  <a:schemeClr val="accent1">
                    <a:lumMod val="50000"/>
                  </a:schemeClr>
                </a:solidFill>
              </a:rPr>
              <a:t>?</a:t>
            </a:r>
          </a:p>
          <a:p>
            <a:r>
              <a:rPr lang="en-US" b="1" dirty="0" smtClean="0">
                <a:solidFill>
                  <a:schemeClr val="accent1">
                    <a:lumMod val="50000"/>
                  </a:schemeClr>
                </a:solidFill>
              </a:rPr>
              <a:t> </a:t>
            </a:r>
            <a:r>
              <a:rPr lang="en-US" i="1" dirty="0" smtClean="0">
                <a:solidFill>
                  <a:schemeClr val="accent1">
                    <a:lumMod val="50000"/>
                  </a:schemeClr>
                </a:solidFill>
              </a:rPr>
              <a:t>Downtown Connectivity/Walkability</a:t>
            </a:r>
            <a:endParaRPr lang="en-US" i="1" dirty="0">
              <a:solidFill>
                <a:schemeClr val="accent1">
                  <a:lumMod val="50000"/>
                </a:schemeClr>
              </a:solidFill>
            </a:endParaRPr>
          </a:p>
          <a:p>
            <a:pPr lvl="1"/>
            <a:r>
              <a:rPr lang="en-US" i="1" dirty="0" smtClean="0">
                <a:solidFill>
                  <a:schemeClr val="accent1">
                    <a:lumMod val="50000"/>
                  </a:schemeClr>
                </a:solidFill>
              </a:rPr>
              <a:t>Parking </a:t>
            </a:r>
            <a:r>
              <a:rPr lang="en-US" i="1" dirty="0">
                <a:solidFill>
                  <a:schemeClr val="accent1">
                    <a:lumMod val="50000"/>
                  </a:schemeClr>
                </a:solidFill>
              </a:rPr>
              <a:t>&amp; Traffic </a:t>
            </a:r>
            <a:endParaRPr lang="en-US" i="1" dirty="0" smtClean="0">
              <a:solidFill>
                <a:schemeClr val="accent1">
                  <a:lumMod val="50000"/>
                </a:schemeClr>
              </a:solidFill>
            </a:endParaRPr>
          </a:p>
          <a:p>
            <a:pPr marL="457200" lvl="1" indent="0">
              <a:buNone/>
            </a:pPr>
            <a:endParaRPr lang="en-US" i="1" dirty="0">
              <a:solidFill>
                <a:schemeClr val="accent1">
                  <a:lumMod val="50000"/>
                </a:schemeClr>
              </a:solidFill>
            </a:endParaRPr>
          </a:p>
          <a:p>
            <a:r>
              <a:rPr lang="en-US" i="1" dirty="0" smtClean="0">
                <a:solidFill>
                  <a:schemeClr val="accent1">
                    <a:lumMod val="50000"/>
                  </a:schemeClr>
                </a:solidFill>
              </a:rPr>
              <a:t>Creating </a:t>
            </a:r>
            <a:r>
              <a:rPr lang="en-US" i="1" dirty="0">
                <a:solidFill>
                  <a:schemeClr val="accent1">
                    <a:lumMod val="50000"/>
                  </a:schemeClr>
                </a:solidFill>
              </a:rPr>
              <a:t>a Destination/Variety </a:t>
            </a:r>
            <a:endParaRPr lang="en-US" i="1" dirty="0" smtClean="0">
              <a:solidFill>
                <a:schemeClr val="accent1">
                  <a:lumMod val="50000"/>
                </a:schemeClr>
              </a:solidFill>
            </a:endParaRPr>
          </a:p>
          <a:p>
            <a:pPr lvl="1"/>
            <a:r>
              <a:rPr lang="en-US" i="1" dirty="0" smtClean="0">
                <a:solidFill>
                  <a:schemeClr val="accent1">
                    <a:lumMod val="50000"/>
                  </a:schemeClr>
                </a:solidFill>
              </a:rPr>
              <a:t>Parks </a:t>
            </a:r>
            <a:r>
              <a:rPr lang="en-US" i="1" dirty="0">
                <a:solidFill>
                  <a:schemeClr val="accent1">
                    <a:lumMod val="50000"/>
                  </a:schemeClr>
                </a:solidFill>
              </a:rPr>
              <a:t>&amp; </a:t>
            </a:r>
            <a:r>
              <a:rPr lang="en-US" i="1" dirty="0" smtClean="0">
                <a:solidFill>
                  <a:schemeClr val="accent1">
                    <a:lumMod val="50000"/>
                  </a:schemeClr>
                </a:solidFill>
              </a:rPr>
              <a:t>Greenspace</a:t>
            </a:r>
          </a:p>
          <a:p>
            <a:pPr marL="457200" lvl="1" indent="0">
              <a:buNone/>
            </a:pPr>
            <a:endParaRPr lang="en-US" i="1" dirty="0">
              <a:solidFill>
                <a:schemeClr val="accent1">
                  <a:lumMod val="50000"/>
                </a:schemeClr>
              </a:solidFill>
            </a:endParaRPr>
          </a:p>
          <a:p>
            <a:r>
              <a:rPr lang="en-US" i="1" dirty="0" smtClean="0">
                <a:solidFill>
                  <a:schemeClr val="accent1">
                    <a:lumMod val="50000"/>
                  </a:schemeClr>
                </a:solidFill>
              </a:rPr>
              <a:t>The Look/Building Maintenance </a:t>
            </a:r>
            <a:endParaRPr lang="en-US" i="1" dirty="0">
              <a:solidFill>
                <a:schemeClr val="accent1">
                  <a:lumMod val="50000"/>
                </a:schemeClr>
              </a:solidFill>
            </a:endParaRPr>
          </a:p>
          <a:p>
            <a:pPr lvl="1"/>
            <a:r>
              <a:rPr lang="en-US" i="1" dirty="0" smtClean="0">
                <a:solidFill>
                  <a:schemeClr val="accent1">
                    <a:lumMod val="50000"/>
                  </a:schemeClr>
                </a:solidFill>
              </a:rPr>
              <a:t>Connecting </a:t>
            </a:r>
            <a:r>
              <a:rPr lang="en-US" i="1" dirty="0">
                <a:solidFill>
                  <a:schemeClr val="accent1">
                    <a:lumMod val="50000"/>
                  </a:schemeClr>
                </a:solidFill>
              </a:rPr>
              <a:t>to New </a:t>
            </a:r>
            <a:r>
              <a:rPr lang="en-US" i="1" dirty="0" smtClean="0">
                <a:solidFill>
                  <a:schemeClr val="accent1">
                    <a:lumMod val="50000"/>
                  </a:schemeClr>
                </a:solidFill>
              </a:rPr>
              <a:t>Residents/Communication</a:t>
            </a:r>
          </a:p>
          <a:p>
            <a:pPr marL="457200" lvl="1" indent="0">
              <a:buNone/>
            </a:pPr>
            <a:endParaRPr lang="en-US" i="1" dirty="0" smtClean="0">
              <a:solidFill>
                <a:schemeClr val="accent1">
                  <a:lumMod val="50000"/>
                </a:schemeClr>
              </a:solidFill>
            </a:endParaRPr>
          </a:p>
          <a:p>
            <a:r>
              <a:rPr lang="en-US" i="1" dirty="0" smtClean="0">
                <a:solidFill>
                  <a:schemeClr val="accent1">
                    <a:lumMod val="50000"/>
                  </a:schemeClr>
                </a:solidFill>
              </a:rPr>
              <a:t>Downtown </a:t>
            </a:r>
            <a:r>
              <a:rPr lang="en-US" i="1" dirty="0">
                <a:solidFill>
                  <a:schemeClr val="accent1">
                    <a:lumMod val="50000"/>
                  </a:schemeClr>
                </a:solidFill>
              </a:rPr>
              <a:t>Housing </a:t>
            </a:r>
          </a:p>
          <a:p>
            <a:pPr marL="0" indent="0">
              <a:buNone/>
            </a:pPr>
            <a:endParaRPr lang="en-US" dirty="0"/>
          </a:p>
          <a:p>
            <a:endParaRPr lang="en-US" dirty="0"/>
          </a:p>
        </p:txBody>
      </p:sp>
    </p:spTree>
    <p:extLst>
      <p:ext uri="{BB962C8B-B14F-4D97-AF65-F5344CB8AC3E}">
        <p14:creationId xmlns:p14="http://schemas.microsoft.com/office/powerpoint/2010/main" val="35380384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11020</TotalTime>
  <Words>2796</Words>
  <Application>Microsoft Office PowerPoint</Application>
  <PresentationFormat>On-screen Show (4:3)</PresentationFormat>
  <Paragraphs>350</Paragraphs>
  <Slides>82</Slides>
  <Notes>45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82</vt:i4>
      </vt:variant>
    </vt:vector>
  </HeadingPairs>
  <TitlesOfParts>
    <vt:vector size="90" baseType="lpstr">
      <vt:lpstr>Adobe Caslon Pro Thin</vt:lpstr>
      <vt:lpstr>Arial</vt:lpstr>
      <vt:lpstr>Trajan Pro 3</vt:lpstr>
      <vt:lpstr>Calibri Light</vt:lpstr>
      <vt:lpstr>Adobe Caslon Pro</vt:lpstr>
      <vt:lpstr>Calibri</vt:lpstr>
      <vt:lpstr>Bebas Neue</vt:lpstr>
      <vt:lpstr>Office Theme</vt:lpstr>
      <vt:lpstr>PowerPoint Presentation</vt:lpstr>
      <vt:lpstr>PLANNING PROCESS:</vt:lpstr>
      <vt:lpstr>Step 1: Plan Review </vt:lpstr>
      <vt:lpstr>Step 1: Demographic      &amp; Market Brief </vt:lpstr>
      <vt:lpstr>Step 1: Demographic &amp; Market Brief </vt:lpstr>
      <vt:lpstr>Step 1: Market Analysis</vt:lpstr>
      <vt:lpstr>Step 1: Public input</vt:lpstr>
      <vt:lpstr>Step 1:  top Hits </vt:lpstr>
      <vt:lpstr>Step 1: Top Issues  </vt:lpstr>
      <vt:lpstr>PowerPoint Presentation</vt:lpstr>
      <vt:lpstr>Vision for Downtown Jefferson</vt:lpstr>
      <vt:lpstr>STEP 1:  TOP ISSUES, THE FOUR-POINT APPROACH</vt:lpstr>
      <vt:lpstr>PowerPoint Presentation</vt:lpstr>
      <vt:lpstr>PowerPoint Presentation</vt:lpstr>
      <vt:lpstr>PowerPoint Presentation</vt:lpstr>
      <vt:lpstr>Parking Audit  Civic Center Area </vt:lpstr>
      <vt:lpstr>PowerPoint Presentation</vt:lpstr>
      <vt:lpstr>Parking Signage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PARKS &amp; GREENSPACE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Signage Connecting  Residents and Visitors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Economic Vitality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UGA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Clark Stancil</dc:creator>
  <cp:lastModifiedBy>Daniel H Bivins</cp:lastModifiedBy>
  <cp:revision>170</cp:revision>
  <cp:lastPrinted>2017-02-13T19:58:54Z</cp:lastPrinted>
  <dcterms:created xsi:type="dcterms:W3CDTF">2016-08-31T17:50:52Z</dcterms:created>
  <dcterms:modified xsi:type="dcterms:W3CDTF">2017-03-13T19:14:03Z</dcterms:modified>
</cp:coreProperties>
</file>